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339" r:id="rId2"/>
    <p:sldId id="308" r:id="rId3"/>
    <p:sldId id="310" r:id="rId4"/>
    <p:sldId id="317" r:id="rId5"/>
    <p:sldId id="311" r:id="rId6"/>
    <p:sldId id="325" r:id="rId7"/>
    <p:sldId id="312" r:id="rId8"/>
    <p:sldId id="302" r:id="rId9"/>
    <p:sldId id="320" r:id="rId10"/>
    <p:sldId id="322" r:id="rId11"/>
    <p:sldId id="323" r:id="rId12"/>
    <p:sldId id="318" r:id="rId13"/>
    <p:sldId id="324" r:id="rId14"/>
    <p:sldId id="314" r:id="rId15"/>
    <p:sldId id="313" r:id="rId16"/>
    <p:sldId id="338" r:id="rId17"/>
    <p:sldId id="315" r:id="rId18"/>
    <p:sldId id="326" r:id="rId19"/>
    <p:sldId id="327" r:id="rId20"/>
    <p:sldId id="329" r:id="rId21"/>
    <p:sldId id="330" r:id="rId22"/>
    <p:sldId id="331" r:id="rId23"/>
    <p:sldId id="332" r:id="rId24"/>
    <p:sldId id="316" r:id="rId25"/>
    <p:sldId id="328" r:id="rId26"/>
    <p:sldId id="319" r:id="rId2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86">
          <p15:clr>
            <a:srgbClr val="A4A3A4"/>
          </p15:clr>
        </p15:guide>
        <p15:guide id="2" pos="287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71" autoAdjust="0"/>
    <p:restoredTop sz="94660"/>
  </p:normalViewPr>
  <p:slideViewPr>
    <p:cSldViewPr snapToGrid="0" snapToObjects="1" showGuides="1">
      <p:cViewPr varScale="1">
        <p:scale>
          <a:sx n="119" d="100"/>
          <a:sy n="119" d="100"/>
        </p:scale>
        <p:origin x="538" y="96"/>
      </p:cViewPr>
      <p:guideLst>
        <p:guide orient="horz" pos="3086"/>
        <p:guide pos="2878"/>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FB4D3-69A6-4A83-8BD8-FE51C8066E62}"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EB9607-37AB-4BDA-A4BB-A5E34D3B9F7E}" type="slidenum">
              <a:rPr lang="en-US" smtClean="0"/>
              <a:t>‹#›</a:t>
            </a:fld>
            <a:endParaRPr lang="en-US"/>
          </a:p>
        </p:txBody>
      </p:sp>
    </p:spTree>
    <p:extLst>
      <p:ext uri="{BB962C8B-B14F-4D97-AF65-F5344CB8AC3E}">
        <p14:creationId xmlns:p14="http://schemas.microsoft.com/office/powerpoint/2010/main" val="1134658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Rectangle 5"/>
          <p:cNvSpPr/>
          <p:nvPr userDrawn="1"/>
        </p:nvSpPr>
        <p:spPr>
          <a:xfrm>
            <a:off x="0" y="3767137"/>
            <a:ext cx="9144000" cy="1376363"/>
          </a:xfrm>
          <a:prstGeom prst="rect">
            <a:avLst/>
          </a:prstGeom>
          <a:solidFill>
            <a:schemeClr val="accent6">
              <a:lumMod val="10000"/>
              <a:lumOff val="90000"/>
            </a:schemeClr>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85800" y="3984046"/>
            <a:ext cx="7772400" cy="458051"/>
          </a:xfrm>
        </p:spPr>
        <p:txBody>
          <a:bodyPr>
            <a:noAutofit/>
          </a:bodyPr>
          <a:lstStyle>
            <a:lvl1pPr>
              <a:defRPr sz="4000" baseline="0">
                <a:solidFill>
                  <a:schemeClr val="accent1"/>
                </a:solidFill>
              </a:defRPr>
            </a:lvl1pPr>
          </a:lstStyle>
          <a:p>
            <a:r>
              <a:rPr lang="en-US" dirty="0"/>
              <a:t>Presentation Name</a:t>
            </a:r>
          </a:p>
        </p:txBody>
      </p:sp>
      <p:sp>
        <p:nvSpPr>
          <p:cNvPr id="3" name="Subtitle 2"/>
          <p:cNvSpPr>
            <a:spLocks noGrp="1"/>
          </p:cNvSpPr>
          <p:nvPr>
            <p:ph type="subTitle" idx="1" hasCustomPrompt="1"/>
          </p:nvPr>
        </p:nvSpPr>
        <p:spPr>
          <a:xfrm>
            <a:off x="682629" y="4452079"/>
            <a:ext cx="7772400" cy="452663"/>
          </a:xfrm>
        </p:spPr>
        <p:txBody>
          <a:bodyPr>
            <a:normAutofit/>
          </a:bodyPr>
          <a:lstStyle>
            <a:lvl1pPr marL="0" indent="0" algn="ctr">
              <a:buNone/>
              <a:defRPr sz="2800">
                <a:solidFill>
                  <a:srgbClr val="14131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Subject Line</a:t>
            </a:r>
          </a:p>
        </p:txBody>
      </p:sp>
      <p:pic>
        <p:nvPicPr>
          <p:cNvPr id="7" name="Picture 6" descr="City of Durham_Program Logos &amp; Logo Lockups Seperate_PMS-33.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42025" y="579543"/>
            <a:ext cx="4061969" cy="2629324"/>
          </a:xfrm>
          <a:prstGeom prst="rect">
            <a:avLst/>
          </a:prstGeom>
        </p:spPr>
      </p:pic>
    </p:spTree>
    <p:extLst>
      <p:ext uri="{BB962C8B-B14F-4D97-AF65-F5344CB8AC3E}">
        <p14:creationId xmlns:p14="http://schemas.microsoft.com/office/powerpoint/2010/main" val="340944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429701"/>
            <a:ext cx="7772400" cy="1102519"/>
          </a:xfrm>
        </p:spPr>
        <p:txBody>
          <a:bodyPr>
            <a:normAutofit/>
          </a:bodyPr>
          <a:lstStyle>
            <a:lvl1pPr>
              <a:defRPr sz="3200" baseline="0">
                <a:solidFill>
                  <a:srgbClr val="00548E"/>
                </a:solidFill>
              </a:defRPr>
            </a:lvl1pPr>
          </a:lstStyle>
          <a:p>
            <a:r>
              <a:rPr lang="en-US"/>
              <a:t>Section Title Here</a:t>
            </a:r>
          </a:p>
        </p:txBody>
      </p:sp>
      <p:sp>
        <p:nvSpPr>
          <p:cNvPr id="3" name="Subtitle 2"/>
          <p:cNvSpPr>
            <a:spLocks noGrp="1"/>
          </p:cNvSpPr>
          <p:nvPr>
            <p:ph type="subTitle" idx="1"/>
          </p:nvPr>
        </p:nvSpPr>
        <p:spPr>
          <a:xfrm>
            <a:off x="1382713" y="1532219"/>
            <a:ext cx="6400800" cy="2136097"/>
          </a:xfrm>
        </p:spPr>
        <p:txBody>
          <a:bodyPr>
            <a:normAutofit/>
          </a:bodyPr>
          <a:lstStyle>
            <a:lvl1pPr marL="0" indent="0" algn="l">
              <a:lnSpc>
                <a:spcPct val="8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82055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0" y="0"/>
            <a:ext cx="9144000" cy="4386255"/>
          </a:xfrm>
          <a:prstGeom prst="rect">
            <a:avLst/>
          </a:prstGeom>
          <a:solidFill>
            <a:schemeClr val="tx2">
              <a:lumMod val="75000"/>
            </a:schemeClr>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p:cNvSpPr>
            <a:spLocks noGrp="1"/>
          </p:cNvSpPr>
          <p:nvPr>
            <p:ph type="ctrTitle" hasCustomPrompt="1"/>
          </p:nvPr>
        </p:nvSpPr>
        <p:spPr>
          <a:xfrm>
            <a:off x="685800" y="429701"/>
            <a:ext cx="7772400" cy="1102519"/>
          </a:xfrm>
        </p:spPr>
        <p:txBody>
          <a:bodyPr>
            <a:normAutofit/>
          </a:bodyPr>
          <a:lstStyle>
            <a:lvl1pPr>
              <a:defRPr sz="3200">
                <a:solidFill>
                  <a:schemeClr val="bg1"/>
                </a:solidFill>
              </a:defRPr>
            </a:lvl1pPr>
          </a:lstStyle>
          <a:p>
            <a:r>
              <a:rPr lang="en-US"/>
              <a:t>Section Title Here</a:t>
            </a:r>
          </a:p>
        </p:txBody>
      </p:sp>
      <p:sp>
        <p:nvSpPr>
          <p:cNvPr id="5" name="Subtitle 2"/>
          <p:cNvSpPr>
            <a:spLocks noGrp="1"/>
          </p:cNvSpPr>
          <p:nvPr>
            <p:ph type="subTitle" idx="1"/>
          </p:nvPr>
        </p:nvSpPr>
        <p:spPr>
          <a:xfrm>
            <a:off x="1382713" y="1532219"/>
            <a:ext cx="6400800" cy="2136097"/>
          </a:xfrm>
        </p:spPr>
        <p:txBody>
          <a:bodyPr>
            <a:normAutofit/>
          </a:bodyPr>
          <a:lstStyle>
            <a:lvl1pPr marL="0" indent="0" algn="l">
              <a:lnSpc>
                <a:spcPct val="8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61879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429701"/>
            <a:ext cx="7772400" cy="1102519"/>
          </a:xfrm>
        </p:spPr>
        <p:txBody>
          <a:bodyPr>
            <a:normAutofit/>
          </a:bodyPr>
          <a:lstStyle>
            <a:lvl1pPr>
              <a:defRPr sz="3200" baseline="0">
                <a:solidFill>
                  <a:srgbClr val="00548E"/>
                </a:solidFill>
              </a:defRPr>
            </a:lvl1pPr>
          </a:lstStyle>
          <a:p>
            <a:r>
              <a:rPr lang="en-US"/>
              <a:t>Section Title Here</a:t>
            </a:r>
          </a:p>
        </p:txBody>
      </p:sp>
      <p:sp>
        <p:nvSpPr>
          <p:cNvPr id="10" name="Subtitle 2"/>
          <p:cNvSpPr>
            <a:spLocks noGrp="1"/>
          </p:cNvSpPr>
          <p:nvPr>
            <p:ph type="subTitle" idx="1"/>
          </p:nvPr>
        </p:nvSpPr>
        <p:spPr>
          <a:xfrm>
            <a:off x="1382713" y="1532219"/>
            <a:ext cx="6400800" cy="2136097"/>
          </a:xfrm>
        </p:spPr>
        <p:txBody>
          <a:bodyPr>
            <a:normAutofit/>
          </a:bodyPr>
          <a:lstStyle>
            <a:lvl1pPr marL="0" indent="0" algn="l">
              <a:lnSpc>
                <a:spcPct val="80000"/>
              </a:lnSpc>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155169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Rectangle 1"/>
          <p:cNvSpPr/>
          <p:nvPr userDrawn="1"/>
        </p:nvSpPr>
        <p:spPr>
          <a:xfrm>
            <a:off x="0" y="1"/>
            <a:ext cx="9144000" cy="3870960"/>
          </a:xfrm>
          <a:prstGeom prst="rect">
            <a:avLst/>
          </a:prstGeom>
          <a:solidFill>
            <a:schemeClr val="tx2">
              <a:lumMod val="75000"/>
            </a:schemeClr>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p:cNvSpPr>
            <a:spLocks noGrp="1"/>
          </p:cNvSpPr>
          <p:nvPr>
            <p:ph type="ctrTitle" hasCustomPrompt="1"/>
          </p:nvPr>
        </p:nvSpPr>
        <p:spPr>
          <a:xfrm>
            <a:off x="685800" y="429701"/>
            <a:ext cx="7772400" cy="1102519"/>
          </a:xfrm>
        </p:spPr>
        <p:txBody>
          <a:bodyPr>
            <a:normAutofit/>
          </a:bodyPr>
          <a:lstStyle>
            <a:lvl1pPr>
              <a:defRPr sz="3200">
                <a:solidFill>
                  <a:schemeClr val="bg1"/>
                </a:solidFill>
              </a:defRPr>
            </a:lvl1pPr>
          </a:lstStyle>
          <a:p>
            <a:r>
              <a:rPr lang="en-US"/>
              <a:t>Section Title Here</a:t>
            </a:r>
          </a:p>
        </p:txBody>
      </p:sp>
      <p:sp>
        <p:nvSpPr>
          <p:cNvPr id="5" name="Subtitle 2"/>
          <p:cNvSpPr>
            <a:spLocks noGrp="1"/>
          </p:cNvSpPr>
          <p:nvPr>
            <p:ph type="subTitle" idx="1"/>
          </p:nvPr>
        </p:nvSpPr>
        <p:spPr>
          <a:xfrm>
            <a:off x="1382713" y="1532219"/>
            <a:ext cx="6400800" cy="2136097"/>
          </a:xfrm>
        </p:spPr>
        <p:txBody>
          <a:bodyPr>
            <a:normAutofit/>
          </a:bodyPr>
          <a:lstStyle>
            <a:lvl1pPr marL="0" indent="0" algn="l">
              <a:lnSpc>
                <a:spcPct val="80000"/>
              </a:lnSpc>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848043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1152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Rectangle 5"/>
          <p:cNvSpPr/>
          <p:nvPr userDrawn="1"/>
        </p:nvSpPr>
        <p:spPr>
          <a:xfrm>
            <a:off x="0" y="1"/>
            <a:ext cx="9144000" cy="3870960"/>
          </a:xfrm>
          <a:prstGeom prst="rect">
            <a:avLst/>
          </a:prstGeom>
          <a:solidFill>
            <a:schemeClr val="tx2">
              <a:lumMod val="75000"/>
            </a:schemeClr>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647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973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6" name="Rectangle 35"/>
          <p:cNvSpPr/>
          <p:nvPr userDrawn="1"/>
        </p:nvSpPr>
        <p:spPr>
          <a:xfrm>
            <a:off x="0" y="1"/>
            <a:ext cx="9144000" cy="3870960"/>
          </a:xfrm>
          <a:prstGeom prst="rect">
            <a:avLst/>
          </a:prstGeom>
          <a:solidFill>
            <a:schemeClr val="tx2">
              <a:lumMod val="75000"/>
            </a:schemeClr>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873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11438"/>
            <a:ext cx="8229600" cy="857250"/>
          </a:xfrm>
        </p:spPr>
        <p:txBody>
          <a:bodyPr>
            <a:normAutofit/>
          </a:bodyPr>
          <a:lstStyle>
            <a:lvl1pPr>
              <a:defRPr sz="3200">
                <a:solidFill>
                  <a:schemeClr val="tx1"/>
                </a:solidFill>
              </a:defRPr>
            </a:lvl1pPr>
          </a:lstStyle>
          <a:p>
            <a:r>
              <a:rPr lang="en-US"/>
              <a:t>Section Title Here</a:t>
            </a:r>
          </a:p>
        </p:txBody>
      </p:sp>
      <p:sp>
        <p:nvSpPr>
          <p:cNvPr id="3" name="Text Placeholder 2"/>
          <p:cNvSpPr>
            <a:spLocks noGrp="1"/>
          </p:cNvSpPr>
          <p:nvPr>
            <p:ph type="body" idx="1" hasCustomPrompt="1"/>
          </p:nvPr>
        </p:nvSpPr>
        <p:spPr>
          <a:xfrm>
            <a:off x="4758671" y="2144807"/>
            <a:ext cx="3928129" cy="1786949"/>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Copy</a:t>
            </a:r>
          </a:p>
          <a:p>
            <a:pPr lvl="0"/>
            <a:r>
              <a:rPr lang="en-US"/>
              <a:t>Sample Text</a:t>
            </a:r>
          </a:p>
        </p:txBody>
      </p:sp>
      <p:sp>
        <p:nvSpPr>
          <p:cNvPr id="5" name="Text Placeholder 4"/>
          <p:cNvSpPr>
            <a:spLocks noGrp="1"/>
          </p:cNvSpPr>
          <p:nvPr>
            <p:ph type="body" sz="quarter" idx="3" hasCustomPrompt="1"/>
          </p:nvPr>
        </p:nvSpPr>
        <p:spPr>
          <a:xfrm>
            <a:off x="4757085" y="1509749"/>
            <a:ext cx="3929672"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Header</a:t>
            </a:r>
          </a:p>
        </p:txBody>
      </p:sp>
      <p:sp>
        <p:nvSpPr>
          <p:cNvPr id="14" name="Content Placeholder 5"/>
          <p:cNvSpPr>
            <a:spLocks noGrp="1"/>
          </p:cNvSpPr>
          <p:nvPr>
            <p:ph sz="quarter" idx="12"/>
          </p:nvPr>
        </p:nvSpPr>
        <p:spPr>
          <a:xfrm>
            <a:off x="457200" y="1506566"/>
            <a:ext cx="1908567" cy="116441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endParaRPr lang="en-US"/>
          </a:p>
        </p:txBody>
      </p:sp>
      <p:sp>
        <p:nvSpPr>
          <p:cNvPr id="15" name="Content Placeholder 5"/>
          <p:cNvSpPr>
            <a:spLocks noGrp="1"/>
          </p:cNvSpPr>
          <p:nvPr>
            <p:ph sz="quarter" idx="13"/>
          </p:nvPr>
        </p:nvSpPr>
        <p:spPr>
          <a:xfrm>
            <a:off x="2465380" y="1506566"/>
            <a:ext cx="1908567" cy="116441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endParaRPr lang="en-US"/>
          </a:p>
        </p:txBody>
      </p:sp>
      <p:sp>
        <p:nvSpPr>
          <p:cNvPr id="16" name="Content Placeholder 5"/>
          <p:cNvSpPr>
            <a:spLocks noGrp="1"/>
          </p:cNvSpPr>
          <p:nvPr>
            <p:ph sz="quarter" idx="14"/>
          </p:nvPr>
        </p:nvSpPr>
        <p:spPr>
          <a:xfrm>
            <a:off x="457201" y="2767343"/>
            <a:ext cx="1908567" cy="116441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endParaRPr lang="en-US"/>
          </a:p>
        </p:txBody>
      </p:sp>
      <p:sp>
        <p:nvSpPr>
          <p:cNvPr id="17" name="Content Placeholder 5"/>
          <p:cNvSpPr>
            <a:spLocks noGrp="1"/>
          </p:cNvSpPr>
          <p:nvPr>
            <p:ph sz="quarter" idx="15"/>
          </p:nvPr>
        </p:nvSpPr>
        <p:spPr>
          <a:xfrm>
            <a:off x="2465381" y="2767343"/>
            <a:ext cx="1908567" cy="116441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endParaRPr lang="en-US"/>
          </a:p>
        </p:txBody>
      </p:sp>
    </p:spTree>
    <p:extLst>
      <p:ext uri="{BB962C8B-B14F-4D97-AF65-F5344CB8AC3E}">
        <p14:creationId xmlns:p14="http://schemas.microsoft.com/office/powerpoint/2010/main" val="2797037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4" name="Content Placeholder 5"/>
          <p:cNvSpPr>
            <a:spLocks noGrp="1"/>
          </p:cNvSpPr>
          <p:nvPr>
            <p:ph sz="quarter" idx="12" hasCustomPrompt="1"/>
          </p:nvPr>
        </p:nvSpPr>
        <p:spPr>
          <a:xfrm>
            <a:off x="407396" y="1287540"/>
            <a:ext cx="5033870" cy="2443868"/>
          </a:xfrm>
          <a:solidFill>
            <a:schemeClr val="accent4"/>
          </a:solidFill>
          <a:ln>
            <a:solidFill>
              <a:srgbClr val="B9212F"/>
            </a:solidFill>
          </a:ln>
          <a:effectLst/>
        </p:spPr>
        <p:style>
          <a:lnRef idx="1">
            <a:schemeClr val="dk1"/>
          </a:lnRef>
          <a:fillRef idx="3">
            <a:schemeClr val="dk1"/>
          </a:fillRef>
          <a:effectRef idx="2">
            <a:schemeClr val="dk1"/>
          </a:effectRef>
          <a:fontRef idx="none"/>
        </p:style>
        <p:txBody>
          <a:bodyPr lIns="457200" tIns="457200" rIns="457200" bIns="457200">
            <a:normAutofit/>
          </a:bodyPr>
          <a:lstStyle>
            <a:lvl1pPr marL="0" indent="0">
              <a:buNone/>
              <a:defRPr sz="1800" b="1" baseline="0">
                <a:solidFill>
                  <a:schemeClr val="bg2"/>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Testimonial/Callout/Photo</a:t>
            </a:r>
          </a:p>
          <a:p>
            <a:pPr lvl="0"/>
            <a:r>
              <a:rPr lang="en-US"/>
              <a:t>Sample Text</a:t>
            </a:r>
          </a:p>
        </p:txBody>
      </p:sp>
      <p:sp>
        <p:nvSpPr>
          <p:cNvPr id="2" name="Title 1"/>
          <p:cNvSpPr>
            <a:spLocks noGrp="1"/>
          </p:cNvSpPr>
          <p:nvPr>
            <p:ph type="title" hasCustomPrompt="1"/>
          </p:nvPr>
        </p:nvSpPr>
        <p:spPr>
          <a:xfrm>
            <a:off x="457200" y="411438"/>
            <a:ext cx="8229600" cy="857250"/>
          </a:xfrm>
        </p:spPr>
        <p:txBody>
          <a:bodyPr>
            <a:normAutofit/>
          </a:bodyPr>
          <a:lstStyle>
            <a:lvl1pPr>
              <a:defRPr sz="3200">
                <a:solidFill>
                  <a:schemeClr val="tx2"/>
                </a:solidFill>
              </a:defRPr>
            </a:lvl1pPr>
          </a:lstStyle>
          <a:p>
            <a:r>
              <a:rPr lang="en-US"/>
              <a:t>Section Title Here</a:t>
            </a:r>
          </a:p>
        </p:txBody>
      </p:sp>
      <p:sp>
        <p:nvSpPr>
          <p:cNvPr id="3" name="Text Placeholder 2"/>
          <p:cNvSpPr>
            <a:spLocks noGrp="1"/>
          </p:cNvSpPr>
          <p:nvPr>
            <p:ph type="body" idx="1" hasCustomPrompt="1"/>
          </p:nvPr>
        </p:nvSpPr>
        <p:spPr>
          <a:xfrm>
            <a:off x="5976676" y="1925781"/>
            <a:ext cx="2710125" cy="52617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Copy</a:t>
            </a:r>
          </a:p>
          <a:p>
            <a:pPr lvl="0"/>
            <a:r>
              <a:rPr lang="en-US"/>
              <a:t>Sample Text</a:t>
            </a:r>
          </a:p>
        </p:txBody>
      </p:sp>
      <p:sp>
        <p:nvSpPr>
          <p:cNvPr id="5" name="Text Placeholder 4"/>
          <p:cNvSpPr>
            <a:spLocks noGrp="1"/>
          </p:cNvSpPr>
          <p:nvPr>
            <p:ph type="body" sz="quarter" idx="3" hasCustomPrompt="1"/>
          </p:nvPr>
        </p:nvSpPr>
        <p:spPr>
          <a:xfrm>
            <a:off x="5975567" y="1290723"/>
            <a:ext cx="2711190"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Header</a:t>
            </a:r>
          </a:p>
        </p:txBody>
      </p:sp>
      <p:sp>
        <p:nvSpPr>
          <p:cNvPr id="13" name="Content Placeholder 5"/>
          <p:cNvSpPr>
            <a:spLocks noGrp="1"/>
          </p:cNvSpPr>
          <p:nvPr>
            <p:ph sz="quarter" idx="13" hasCustomPrompt="1"/>
          </p:nvPr>
        </p:nvSpPr>
        <p:spPr>
          <a:xfrm>
            <a:off x="407397" y="3297026"/>
            <a:ext cx="5033870" cy="434382"/>
          </a:xfrm>
          <a:solidFill>
            <a:srgbClr val="FFD24E"/>
          </a:solidFill>
          <a:ln>
            <a:solidFill>
              <a:srgbClr val="F9C444"/>
            </a:solidFill>
          </a:ln>
          <a:effectLst/>
        </p:spPr>
        <p:style>
          <a:lnRef idx="1">
            <a:schemeClr val="dk1"/>
          </a:lnRef>
          <a:fillRef idx="3">
            <a:schemeClr val="dk1"/>
          </a:fillRef>
          <a:effectRef idx="2">
            <a:schemeClr val="dk1"/>
          </a:effectRef>
          <a:fontRef idx="none"/>
        </p:style>
        <p:txBody>
          <a:bodyPr lIns="457200" tIns="91440" rIns="457200" bIns="91440" anchor="ctr">
            <a:noAutofit/>
          </a:bodyPr>
          <a:lstStyle>
            <a:lvl1pPr marL="0" indent="0">
              <a:buNone/>
              <a:defRPr sz="1800" i="1" baseline="0">
                <a:solidFill>
                  <a:schemeClr val="bg2">
                    <a:lumMod val="10000"/>
                  </a:schemeClr>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Name or Key Messaging</a:t>
            </a:r>
          </a:p>
        </p:txBody>
      </p:sp>
    </p:spTree>
    <p:extLst>
      <p:ext uri="{BB962C8B-B14F-4D97-AF65-F5344CB8AC3E}">
        <p14:creationId xmlns:p14="http://schemas.microsoft.com/office/powerpoint/2010/main" val="149293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17" name="Content Placeholder 5"/>
          <p:cNvSpPr>
            <a:spLocks noGrp="1"/>
          </p:cNvSpPr>
          <p:nvPr>
            <p:ph sz="quarter" idx="14"/>
          </p:nvPr>
        </p:nvSpPr>
        <p:spPr>
          <a:xfrm>
            <a:off x="4899026" y="0"/>
            <a:ext cx="4244975" cy="51435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endParaRPr lang="en-US"/>
          </a:p>
        </p:txBody>
      </p:sp>
      <p:sp>
        <p:nvSpPr>
          <p:cNvPr id="2" name="Title 1"/>
          <p:cNvSpPr>
            <a:spLocks noGrp="1"/>
          </p:cNvSpPr>
          <p:nvPr>
            <p:ph type="title" hasCustomPrompt="1"/>
          </p:nvPr>
        </p:nvSpPr>
        <p:spPr>
          <a:xfrm>
            <a:off x="565917" y="241741"/>
            <a:ext cx="3676666" cy="1194884"/>
          </a:xfrm>
        </p:spPr>
        <p:txBody>
          <a:bodyPr anchor="b">
            <a:normAutofit/>
          </a:bodyPr>
          <a:lstStyle>
            <a:lvl1pPr algn="l">
              <a:defRPr sz="3200">
                <a:solidFill>
                  <a:schemeClr val="tx2"/>
                </a:solidFill>
              </a:defRPr>
            </a:lvl1pPr>
          </a:lstStyle>
          <a:p>
            <a:r>
              <a:rPr lang="en-US"/>
              <a:t>Section Title Here</a:t>
            </a:r>
          </a:p>
        </p:txBody>
      </p:sp>
      <p:sp>
        <p:nvSpPr>
          <p:cNvPr id="3" name="Text Placeholder 2"/>
          <p:cNvSpPr>
            <a:spLocks noGrp="1"/>
          </p:cNvSpPr>
          <p:nvPr>
            <p:ph type="body" idx="1" hasCustomPrompt="1"/>
          </p:nvPr>
        </p:nvSpPr>
        <p:spPr>
          <a:xfrm>
            <a:off x="567026" y="2171576"/>
            <a:ext cx="2451040" cy="526171"/>
          </a:xfrm>
        </p:spPr>
        <p:txBody>
          <a:bodyPr anchor="t">
            <a:normAutofit/>
          </a:bodyPr>
          <a:lstStyle>
            <a:lvl1pPr marL="0" indent="0">
              <a:buNone/>
              <a:defRPr sz="1800" b="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Copy</a:t>
            </a:r>
          </a:p>
          <a:p>
            <a:pPr lvl="0"/>
            <a:r>
              <a:rPr lang="en-US"/>
              <a:t>Sample Text</a:t>
            </a:r>
          </a:p>
        </p:txBody>
      </p:sp>
      <p:sp>
        <p:nvSpPr>
          <p:cNvPr id="5" name="Text Placeholder 4"/>
          <p:cNvSpPr>
            <a:spLocks noGrp="1"/>
          </p:cNvSpPr>
          <p:nvPr>
            <p:ph type="body" sz="quarter" idx="3" hasCustomPrompt="1"/>
          </p:nvPr>
        </p:nvSpPr>
        <p:spPr>
          <a:xfrm>
            <a:off x="565918" y="1536517"/>
            <a:ext cx="2452003"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Header</a:t>
            </a:r>
          </a:p>
        </p:txBody>
      </p:sp>
    </p:spTree>
    <p:extLst>
      <p:ext uri="{BB962C8B-B14F-4D97-AF65-F5344CB8AC3E}">
        <p14:creationId xmlns:p14="http://schemas.microsoft.com/office/powerpoint/2010/main" val="3115760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209531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a:p>
        </p:txBody>
      </p:sp>
      <p:sp>
        <p:nvSpPr>
          <p:cNvPr id="2" name="Title 1"/>
          <p:cNvSpPr>
            <a:spLocks noGrp="1"/>
          </p:cNvSpPr>
          <p:nvPr>
            <p:ph type="title"/>
          </p:nvPr>
        </p:nvSpPr>
        <p:spPr>
          <a:xfrm>
            <a:off x="457200" y="2095314"/>
            <a:ext cx="8180934" cy="450249"/>
          </a:xfrm>
        </p:spPr>
        <p:txBody>
          <a:bodyPr anchor="b"/>
          <a:lstStyle>
            <a:lvl1pPr algn="l">
              <a:defRPr sz="2000" b="1">
                <a:solidFill>
                  <a:schemeClr val="tx1"/>
                </a:solidFill>
              </a:defRPr>
            </a:lvl1pPr>
          </a:lstStyle>
          <a:p>
            <a:r>
              <a:rPr lang="en-US"/>
              <a:t>Click to edit Master title style</a:t>
            </a:r>
          </a:p>
        </p:txBody>
      </p:sp>
      <p:sp>
        <p:nvSpPr>
          <p:cNvPr id="4" name="Text Placeholder 3"/>
          <p:cNvSpPr>
            <a:spLocks noGrp="1"/>
          </p:cNvSpPr>
          <p:nvPr>
            <p:ph type="body" sz="half" idx="2"/>
          </p:nvPr>
        </p:nvSpPr>
        <p:spPr>
          <a:xfrm>
            <a:off x="457200" y="2624282"/>
            <a:ext cx="8180934" cy="86853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3521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16160"/>
            <a:ext cx="9144000" cy="388712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766660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4789265"/>
      </p:ext>
    </p:extLst>
  </p:cSld>
  <p:clrMap bg1="lt1" tx1="dk1" bg2="lt2" tx2="dk2" accent1="accent1" accent2="accent2" accent3="accent3" accent4="accent4" accent5="accent5" accent6="accent6" hlink="hlink" folHlink="folHlink"/>
  <p:sldLayoutIdLst>
    <p:sldLayoutId id="2147483667" r:id="rId1"/>
    <p:sldLayoutId id="2147483649" r:id="rId2"/>
    <p:sldLayoutId id="2147483662" r:id="rId3"/>
    <p:sldLayoutId id="2147483675" r:id="rId4"/>
    <p:sldLayoutId id="2147483679" r:id="rId5"/>
    <p:sldLayoutId id="2147483677" r:id="rId6"/>
    <p:sldLayoutId id="2147483678" r:id="rId7"/>
    <p:sldLayoutId id="2147483660" r:id="rId8"/>
    <p:sldLayoutId id="2147483661" r:id="rId9"/>
    <p:sldLayoutId id="2147483668" r:id="rId10"/>
    <p:sldLayoutId id="2147483669" r:id="rId11"/>
    <p:sldLayoutId id="2147483670" r:id="rId12"/>
    <p:sldLayoutId id="2147483673" r:id="rId13"/>
    <p:sldLayoutId id="2147483674" r:id="rId14"/>
  </p:sldLayoutIdLst>
  <p:hf sldNum="0" hdr="0" dt="0"/>
  <p:txStyles>
    <p:titleStyle>
      <a:lvl1pPr algn="ctr" defTabSz="457200" rtl="0" eaLnBrk="1" latinLnBrk="0" hangingPunct="1">
        <a:spcBef>
          <a:spcPct val="0"/>
        </a:spcBef>
        <a:buNone/>
        <a:defRPr sz="4400" kern="1200">
          <a:solidFill>
            <a:schemeClr val="accent1"/>
          </a:solidFill>
          <a:latin typeface="Calibri"/>
          <a:ea typeface="+mj-ea"/>
          <a:cs typeface="Calibri"/>
        </a:defRPr>
      </a:lvl1pPr>
    </p:titleStyle>
    <p:bodyStyle>
      <a:lvl1pPr marL="342900" indent="-342900" algn="l" defTabSz="457200" rtl="0" eaLnBrk="1" latinLnBrk="0" hangingPunct="1">
        <a:lnSpc>
          <a:spcPct val="80000"/>
        </a:lnSpc>
        <a:spcBef>
          <a:spcPct val="20000"/>
        </a:spcBef>
        <a:buFont typeface="Arial"/>
        <a:buChar char="•"/>
        <a:defRPr sz="1700" kern="1200">
          <a:solidFill>
            <a:schemeClr val="accent6"/>
          </a:solidFill>
          <a:latin typeface="Calibri"/>
          <a:ea typeface="+mn-ea"/>
          <a:cs typeface="Calibri"/>
        </a:defRPr>
      </a:lvl1pPr>
      <a:lvl2pPr marL="742950" indent="-285750" algn="l" defTabSz="457200" rtl="0" eaLnBrk="1" latinLnBrk="0" hangingPunct="1">
        <a:lnSpc>
          <a:spcPct val="80000"/>
        </a:lnSpc>
        <a:spcBef>
          <a:spcPct val="20000"/>
        </a:spcBef>
        <a:buFont typeface="Arial"/>
        <a:buChar char="–"/>
        <a:defRPr sz="1700" kern="1200">
          <a:solidFill>
            <a:schemeClr val="accent6"/>
          </a:solidFill>
          <a:latin typeface="Calibri"/>
          <a:ea typeface="+mn-ea"/>
          <a:cs typeface="Calibri"/>
        </a:defRPr>
      </a:lvl2pPr>
      <a:lvl3pPr marL="1143000" indent="-228600" algn="l" defTabSz="457200" rtl="0" eaLnBrk="1" latinLnBrk="0" hangingPunct="1">
        <a:lnSpc>
          <a:spcPct val="80000"/>
        </a:lnSpc>
        <a:spcBef>
          <a:spcPct val="20000"/>
        </a:spcBef>
        <a:buFont typeface="Arial"/>
        <a:buChar char="•"/>
        <a:defRPr sz="1700" kern="1200">
          <a:solidFill>
            <a:schemeClr val="accent6"/>
          </a:solidFill>
          <a:latin typeface="Calibri"/>
          <a:ea typeface="+mn-ea"/>
          <a:cs typeface="Calibri"/>
        </a:defRPr>
      </a:lvl3pPr>
      <a:lvl4pPr marL="1600200" indent="-228600" algn="l" defTabSz="457200" rtl="0" eaLnBrk="1" latinLnBrk="0" hangingPunct="1">
        <a:lnSpc>
          <a:spcPct val="80000"/>
        </a:lnSpc>
        <a:spcBef>
          <a:spcPct val="20000"/>
        </a:spcBef>
        <a:buFont typeface="Arial"/>
        <a:buChar char="–"/>
        <a:defRPr sz="1700" kern="1200">
          <a:solidFill>
            <a:schemeClr val="accent6"/>
          </a:solidFill>
          <a:latin typeface="Calibri"/>
          <a:ea typeface="+mn-ea"/>
          <a:cs typeface="Calibri"/>
        </a:defRPr>
      </a:lvl4pPr>
      <a:lvl5pPr marL="2057400" indent="-228600" algn="l" defTabSz="457200" rtl="0" eaLnBrk="1" latinLnBrk="0" hangingPunct="1">
        <a:lnSpc>
          <a:spcPct val="80000"/>
        </a:lnSpc>
        <a:spcBef>
          <a:spcPct val="20000"/>
        </a:spcBef>
        <a:buFont typeface="Arial"/>
        <a:buChar char="»"/>
        <a:defRPr sz="1700" kern="1200">
          <a:solidFill>
            <a:schemeClr val="accent6"/>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The image depicts a weathered wooden sign pointing towards a serene beach scene with a clear blue sky, gentle waves, and soft sand.&#10;&#10;AI-generated content may be incorrect.">
            <a:extLst>
              <a:ext uri="{FF2B5EF4-FFF2-40B4-BE49-F238E27FC236}">
                <a16:creationId xmlns:a16="http://schemas.microsoft.com/office/drawing/2014/main" id="{CA452F70-7498-88F7-5561-43C8DFE52469}"/>
              </a:ext>
            </a:extLst>
          </p:cNvPr>
          <p:cNvPicPr>
            <a:picLocks noGrp="1" noChangeAspect="1"/>
          </p:cNvPicPr>
          <p:nvPr>
            <p:ph sz="quarter" idx="12"/>
          </p:nvPr>
        </p:nvPicPr>
        <p:blipFill>
          <a:blip r:embed="rId2"/>
          <a:stretch>
            <a:fillRect/>
          </a:stretch>
        </p:blipFill>
        <p:spPr>
          <a:xfrm>
            <a:off x="753269" y="1287462"/>
            <a:ext cx="5161843" cy="2903537"/>
          </a:xfrm>
          <a:prstGeom prst="rect">
            <a:avLst/>
          </a:prstGeom>
          <a:solidFill>
            <a:srgbClr val="B9212F"/>
          </a:solidFill>
          <a:ln w="9525" cap="flat" cmpd="sng" algn="ctr">
            <a:solidFill>
              <a:srgbClr val="B9212F"/>
            </a:solidFill>
            <a:prstDash val="solid"/>
          </a:ln>
          <a:effectLst/>
        </p:spPr>
      </p:pic>
      <p:sp>
        <p:nvSpPr>
          <p:cNvPr id="3" name="Title 2">
            <a:extLst>
              <a:ext uri="{FF2B5EF4-FFF2-40B4-BE49-F238E27FC236}">
                <a16:creationId xmlns:a16="http://schemas.microsoft.com/office/drawing/2014/main" id="{6F2EC09E-C964-96F0-B2F6-E3DE424A0934}"/>
              </a:ext>
            </a:extLst>
          </p:cNvPr>
          <p:cNvSpPr>
            <a:spLocks noGrp="1"/>
          </p:cNvSpPr>
          <p:nvPr>
            <p:ph type="title"/>
          </p:nvPr>
        </p:nvSpPr>
        <p:spPr/>
        <p:txBody>
          <a:bodyPr/>
          <a:lstStyle/>
          <a:p>
            <a:r>
              <a:rPr lang="en-US" b="1" dirty="0"/>
              <a:t>Applying for Retirement </a:t>
            </a:r>
          </a:p>
        </p:txBody>
      </p:sp>
      <p:sp>
        <p:nvSpPr>
          <p:cNvPr id="4" name="Text Placeholder 3">
            <a:extLst>
              <a:ext uri="{FF2B5EF4-FFF2-40B4-BE49-F238E27FC236}">
                <a16:creationId xmlns:a16="http://schemas.microsoft.com/office/drawing/2014/main" id="{6CBFA9DC-36F6-D358-10DB-897AA0003599}"/>
              </a:ext>
            </a:extLst>
          </p:cNvPr>
          <p:cNvSpPr>
            <a:spLocks noGrp="1"/>
          </p:cNvSpPr>
          <p:nvPr>
            <p:ph type="body" idx="1"/>
          </p:nvPr>
        </p:nvSpPr>
        <p:spPr>
          <a:xfrm>
            <a:off x="5976676" y="1616299"/>
            <a:ext cx="2710125" cy="2574700"/>
          </a:xfrm>
        </p:spPr>
        <p:txBody>
          <a:bodyPr>
            <a:normAutofit/>
          </a:bodyPr>
          <a:lstStyle/>
          <a:p>
            <a:r>
              <a:rPr lang="en-US" dirty="0"/>
              <a:t>*All information was obtained from myncretirement.gov as of 2026*</a:t>
            </a:r>
          </a:p>
          <a:p>
            <a:r>
              <a:rPr lang="en-US" dirty="0"/>
              <a:t>*Refer any questions during the retirement process to your agency’s Human Resources Unit and/or the NC retirement </a:t>
            </a:r>
            <a:r>
              <a:rPr lang="en-US"/>
              <a:t>system counselors</a:t>
            </a:r>
            <a:endParaRPr lang="en-US" dirty="0"/>
          </a:p>
        </p:txBody>
      </p:sp>
      <p:sp>
        <p:nvSpPr>
          <p:cNvPr id="5" name="Text Placeholder 4">
            <a:extLst>
              <a:ext uri="{FF2B5EF4-FFF2-40B4-BE49-F238E27FC236}">
                <a16:creationId xmlns:a16="http://schemas.microsoft.com/office/drawing/2014/main" id="{4B5ADBCD-3013-B504-C520-0A1E7E8359EC}"/>
              </a:ext>
            </a:extLst>
          </p:cNvPr>
          <p:cNvSpPr>
            <a:spLocks noGrp="1"/>
          </p:cNvSpPr>
          <p:nvPr>
            <p:ph type="body" sz="quarter" idx="3"/>
          </p:nvPr>
        </p:nvSpPr>
        <p:spPr>
          <a:xfrm>
            <a:off x="5975567" y="1043189"/>
            <a:ext cx="2711190" cy="573110"/>
          </a:xfrm>
        </p:spPr>
        <p:txBody>
          <a:bodyPr>
            <a:normAutofit/>
          </a:bodyPr>
          <a:lstStyle/>
          <a:p>
            <a:r>
              <a:rPr lang="en-US" sz="2400" dirty="0"/>
              <a:t>Step by step guide</a:t>
            </a:r>
          </a:p>
        </p:txBody>
      </p:sp>
    </p:spTree>
    <p:extLst>
      <p:ext uri="{BB962C8B-B14F-4D97-AF65-F5344CB8AC3E}">
        <p14:creationId xmlns:p14="http://schemas.microsoft.com/office/powerpoint/2010/main" val="1261046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D9731-0281-17FF-6B5A-69D83D4F0FD2}"/>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170B3548-52F3-77CC-01ED-25BC219DCB7A}"/>
              </a:ext>
            </a:extLst>
          </p:cNvPr>
          <p:cNvPicPr>
            <a:picLocks noGrp="1" noChangeAspect="1"/>
          </p:cNvPicPr>
          <p:nvPr>
            <p:ph sz="quarter" idx="12"/>
          </p:nvPr>
        </p:nvPicPr>
        <p:blipFill>
          <a:blip r:embed="rId2"/>
          <a:stretch>
            <a:fillRect/>
          </a:stretch>
        </p:blipFill>
        <p:spPr>
          <a:xfrm>
            <a:off x="1095913" y="1290724"/>
            <a:ext cx="3658111" cy="2006302"/>
          </a:xfrm>
        </p:spPr>
      </p:pic>
      <p:sp>
        <p:nvSpPr>
          <p:cNvPr id="3" name="Title 2">
            <a:extLst>
              <a:ext uri="{FF2B5EF4-FFF2-40B4-BE49-F238E27FC236}">
                <a16:creationId xmlns:a16="http://schemas.microsoft.com/office/drawing/2014/main" id="{39801C26-5F1A-FA85-AAD7-F71B226329E7}"/>
              </a:ext>
            </a:extLst>
          </p:cNvPr>
          <p:cNvSpPr>
            <a:spLocks noGrp="1"/>
          </p:cNvSpPr>
          <p:nvPr>
            <p:ph type="title"/>
          </p:nvPr>
        </p:nvSpPr>
        <p:spPr>
          <a:xfrm>
            <a:off x="779174" y="340777"/>
            <a:ext cx="8229555" cy="812527"/>
          </a:xfrm>
        </p:spPr>
        <p:txBody>
          <a:bodyPr>
            <a:normAutofit fontScale="90000"/>
          </a:bodyPr>
          <a:lstStyle/>
          <a:p>
            <a:r>
              <a:rPr lang="en-US"/>
              <a:t>Applying for Retirement</a:t>
            </a:r>
            <a:br>
              <a:rPr lang="en-US"/>
            </a:br>
            <a:r>
              <a:rPr lang="en-US" sz="2000" b="1">
                <a:solidFill>
                  <a:srgbClr val="FF0000"/>
                </a:solidFill>
              </a:rPr>
              <a:t>90-120 Days Before Your Retirement Date </a:t>
            </a:r>
            <a:r>
              <a:rPr lang="en-US" sz="1600"/>
              <a:t>(which must be the first day of the month)</a:t>
            </a:r>
            <a:br>
              <a:rPr lang="en-US"/>
            </a:br>
            <a:endParaRPr lang="en-US" dirty="0"/>
          </a:p>
        </p:txBody>
      </p:sp>
      <p:sp>
        <p:nvSpPr>
          <p:cNvPr id="4" name="Text Placeholder 3">
            <a:extLst>
              <a:ext uri="{FF2B5EF4-FFF2-40B4-BE49-F238E27FC236}">
                <a16:creationId xmlns:a16="http://schemas.microsoft.com/office/drawing/2014/main" id="{9C65DD48-87F7-E1E9-1203-D9664EC35A67}"/>
              </a:ext>
            </a:extLst>
          </p:cNvPr>
          <p:cNvSpPr>
            <a:spLocks noGrp="1"/>
          </p:cNvSpPr>
          <p:nvPr>
            <p:ph type="body" idx="1"/>
          </p:nvPr>
        </p:nvSpPr>
        <p:spPr>
          <a:xfrm>
            <a:off x="5019165" y="1565564"/>
            <a:ext cx="3667637" cy="2165844"/>
          </a:xfrm>
        </p:spPr>
        <p:txBody>
          <a:bodyPr>
            <a:normAutofit fontScale="77500" lnSpcReduction="20000"/>
          </a:bodyPr>
          <a:lstStyle/>
          <a:p>
            <a:pPr algn="ctr"/>
            <a:endParaRPr lang="en-US"/>
          </a:p>
          <a:p>
            <a:pPr marL="285750" indent="-285750">
              <a:buFont typeface="Arial" panose="020B0604020202020204" pitchFamily="34" charset="0"/>
              <a:buChar char="•"/>
            </a:pPr>
            <a:r>
              <a:rPr lang="en-US" b="1">
                <a:solidFill>
                  <a:schemeClr val="bg2">
                    <a:lumMod val="10000"/>
                  </a:schemeClr>
                </a:solidFill>
              </a:rPr>
              <a:t>By state law, your application cannot be submitted more than 120 days prior to your effective retirement date</a:t>
            </a:r>
          </a:p>
          <a:p>
            <a:pPr marL="285750" indent="-285750">
              <a:buFont typeface="Arial" panose="020B0604020202020204" pitchFamily="34" charset="0"/>
              <a:buChar char="•"/>
            </a:pPr>
            <a:r>
              <a:rPr lang="en-US"/>
              <a:t>Click the blue View button</a:t>
            </a:r>
            <a:endParaRPr lang="en-US" b="1"/>
          </a:p>
          <a:p>
            <a:pPr marL="285750" indent="-285750">
              <a:buFont typeface="Arial" panose="020B0604020202020204" pitchFamily="34" charset="0"/>
              <a:buChar char="•"/>
            </a:pPr>
            <a:r>
              <a:rPr lang="en-US"/>
              <a:t>Read </a:t>
            </a:r>
            <a:r>
              <a:rPr lang="en-US" b="1"/>
              <a:t>ALL</a:t>
            </a:r>
            <a:r>
              <a:rPr lang="en-US"/>
              <a:t> the information before you click the </a:t>
            </a:r>
            <a:r>
              <a:rPr lang="en-US" b="1"/>
              <a:t>SUBMIT</a:t>
            </a:r>
            <a:r>
              <a:rPr lang="en-US"/>
              <a:t> button to ensure you can apply for retirement</a:t>
            </a:r>
          </a:p>
          <a:p>
            <a:pPr marL="285750" indent="-285750">
              <a:buFont typeface="Arial" panose="020B0604020202020204" pitchFamily="34" charset="0"/>
              <a:buChar char="•"/>
            </a:pPr>
            <a:r>
              <a:rPr lang="en-US"/>
              <a:t>You will be guided through each step with on-screen examples and important information at critical decision-making points</a:t>
            </a:r>
          </a:p>
          <a:p>
            <a:pPr marL="285750" indent="-285750">
              <a:buFont typeface="Arial" panose="020B0604020202020204" pitchFamily="34" charset="0"/>
              <a:buChar char="•"/>
            </a:pPr>
            <a:r>
              <a:rPr lang="en-US"/>
              <a:t>You will receive timely email notifications and status updates</a:t>
            </a:r>
            <a:endParaRPr lang="en-US" dirty="0"/>
          </a:p>
        </p:txBody>
      </p:sp>
      <p:sp>
        <p:nvSpPr>
          <p:cNvPr id="5" name="Text Placeholder 4">
            <a:extLst>
              <a:ext uri="{FF2B5EF4-FFF2-40B4-BE49-F238E27FC236}">
                <a16:creationId xmlns:a16="http://schemas.microsoft.com/office/drawing/2014/main" id="{50CD860A-785D-CC1D-19A7-4B3E62437ABB}"/>
              </a:ext>
            </a:extLst>
          </p:cNvPr>
          <p:cNvSpPr>
            <a:spLocks noGrp="1"/>
          </p:cNvSpPr>
          <p:nvPr>
            <p:ph type="body" sz="quarter" idx="3"/>
          </p:nvPr>
        </p:nvSpPr>
        <p:spPr>
          <a:xfrm>
            <a:off x="5805055" y="1290724"/>
            <a:ext cx="2881702" cy="371821"/>
          </a:xfrm>
        </p:spPr>
        <p:txBody>
          <a:bodyPr/>
          <a:lstStyle/>
          <a:p>
            <a:r>
              <a:rPr lang="en-US"/>
              <a:t>Utilizing ORBIT Account</a:t>
            </a:r>
            <a:endParaRPr lang="en-US" dirty="0"/>
          </a:p>
        </p:txBody>
      </p:sp>
      <p:sp>
        <p:nvSpPr>
          <p:cNvPr id="6" name="Content Placeholder 5">
            <a:extLst>
              <a:ext uri="{FF2B5EF4-FFF2-40B4-BE49-F238E27FC236}">
                <a16:creationId xmlns:a16="http://schemas.microsoft.com/office/drawing/2014/main" id="{807E0988-9D33-E262-B6A1-8114924313B3}"/>
              </a:ext>
            </a:extLst>
          </p:cNvPr>
          <p:cNvSpPr>
            <a:spLocks noGrp="1"/>
          </p:cNvSpPr>
          <p:nvPr>
            <p:ph sz="quarter" idx="13"/>
          </p:nvPr>
        </p:nvSpPr>
        <p:spPr>
          <a:xfrm>
            <a:off x="1095913" y="3297026"/>
            <a:ext cx="3658111" cy="434382"/>
          </a:xfrm>
        </p:spPr>
        <p:txBody>
          <a:bodyPr anchor="t"/>
          <a:lstStyle/>
          <a:p>
            <a:pPr algn="ctr"/>
            <a:r>
              <a:rPr lang="en-US" sz="1400"/>
              <a:t>On Home Page of ORBIT Account</a:t>
            </a:r>
          </a:p>
          <a:p>
            <a:pPr algn="ctr"/>
            <a:endParaRPr lang="en-US" dirty="0"/>
          </a:p>
        </p:txBody>
      </p:sp>
      <p:pic>
        <p:nvPicPr>
          <p:cNvPr id="7" name="Picture 6">
            <a:extLst>
              <a:ext uri="{FF2B5EF4-FFF2-40B4-BE49-F238E27FC236}">
                <a16:creationId xmlns:a16="http://schemas.microsoft.com/office/drawing/2014/main" id="{1930EE25-7FDE-C189-D67D-DC04F36167A9}"/>
              </a:ext>
            </a:extLst>
          </p:cNvPr>
          <p:cNvPicPr>
            <a:picLocks noChangeAspect="1"/>
          </p:cNvPicPr>
          <p:nvPr/>
        </p:nvPicPr>
        <p:blipFill>
          <a:blip r:embed="rId3"/>
          <a:stretch>
            <a:fillRect/>
          </a:stretch>
        </p:blipFill>
        <p:spPr>
          <a:xfrm>
            <a:off x="1095913" y="1290724"/>
            <a:ext cx="3667637" cy="2006302"/>
          </a:xfrm>
          <a:prstGeom prst="rect">
            <a:avLst/>
          </a:prstGeom>
        </p:spPr>
      </p:pic>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141777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83A7AFE-CA05-CDF6-15CA-D0165901DAE9}"/>
              </a:ext>
            </a:extLst>
          </p:cNvPr>
          <p:cNvSpPr>
            <a:spLocks noGrp="1"/>
          </p:cNvSpPr>
          <p:nvPr>
            <p:ph type="ctrTitle"/>
          </p:nvPr>
        </p:nvSpPr>
        <p:spPr>
          <a:xfrm>
            <a:off x="685800" y="429702"/>
            <a:ext cx="7772400" cy="283807"/>
          </a:xfrm>
        </p:spPr>
        <p:txBody>
          <a:bodyPr>
            <a:normAutofit fontScale="90000"/>
          </a:bodyPr>
          <a:lstStyle/>
          <a:p>
            <a:r>
              <a:rPr lang="en-US" dirty="0"/>
              <a:t>Applying for Retirement </a:t>
            </a:r>
          </a:p>
        </p:txBody>
      </p:sp>
      <p:sp>
        <p:nvSpPr>
          <p:cNvPr id="8" name="Subtitle 7">
            <a:extLst>
              <a:ext uri="{FF2B5EF4-FFF2-40B4-BE49-F238E27FC236}">
                <a16:creationId xmlns:a16="http://schemas.microsoft.com/office/drawing/2014/main" id="{1493922B-F318-6926-AF9D-C5604C50EAEE}"/>
              </a:ext>
            </a:extLst>
          </p:cNvPr>
          <p:cNvSpPr>
            <a:spLocks noGrp="1"/>
          </p:cNvSpPr>
          <p:nvPr>
            <p:ph type="subTitle" idx="1"/>
          </p:nvPr>
        </p:nvSpPr>
        <p:spPr>
          <a:xfrm>
            <a:off x="1382713" y="824345"/>
            <a:ext cx="6400800" cy="2843972"/>
          </a:xfrm>
        </p:spPr>
        <p:txBody>
          <a:bodyPr>
            <a:normAutofit fontScale="77500" lnSpcReduction="20000"/>
          </a:bodyPr>
          <a:lstStyle/>
          <a:p>
            <a:pPr marL="285750" indent="-285750">
              <a:buFont typeface="Arial" panose="020B0604020202020204" pitchFamily="34" charset="0"/>
              <a:buChar char="•"/>
            </a:pPr>
            <a:r>
              <a:rPr lang="en-US" dirty="0">
                <a:solidFill>
                  <a:schemeClr val="bg2">
                    <a:lumMod val="10000"/>
                  </a:schemeClr>
                </a:solidFill>
              </a:rPr>
              <a:t>Complete Step 1 </a:t>
            </a:r>
            <a:r>
              <a:rPr lang="en-US" b="1" dirty="0">
                <a:solidFill>
                  <a:schemeClr val="accent2"/>
                </a:solidFill>
              </a:rPr>
              <a:t>*You have 30 days to complete it*</a:t>
            </a:r>
          </a:p>
          <a:p>
            <a:pPr marL="742950" lvl="1" indent="-285750" algn="l">
              <a:buFont typeface="Arial" panose="020B0604020202020204" pitchFamily="34" charset="0"/>
              <a:buChar char="•"/>
            </a:pPr>
            <a:r>
              <a:rPr lang="en-US" dirty="0">
                <a:solidFill>
                  <a:schemeClr val="bg2">
                    <a:lumMod val="10000"/>
                  </a:schemeClr>
                </a:solidFill>
              </a:rPr>
              <a:t>Enter your retirement date</a:t>
            </a:r>
          </a:p>
          <a:p>
            <a:pPr marL="742950" lvl="1" indent="-285750" algn="l">
              <a:buFont typeface="Arial" panose="020B0604020202020204" pitchFamily="34" charset="0"/>
              <a:buChar char="•"/>
            </a:pPr>
            <a:r>
              <a:rPr lang="en-US" dirty="0">
                <a:solidFill>
                  <a:schemeClr val="bg2">
                    <a:lumMod val="10000"/>
                  </a:schemeClr>
                </a:solidFill>
              </a:rPr>
              <a:t>Confirm or edit your legal name</a:t>
            </a:r>
          </a:p>
          <a:p>
            <a:pPr marL="742950" lvl="1" indent="-285750" algn="l">
              <a:buFont typeface="Arial" panose="020B0604020202020204" pitchFamily="34" charset="0"/>
              <a:buChar char="•"/>
            </a:pPr>
            <a:r>
              <a:rPr lang="en-US" dirty="0">
                <a:solidFill>
                  <a:schemeClr val="bg2">
                    <a:lumMod val="10000"/>
                  </a:schemeClr>
                </a:solidFill>
              </a:rPr>
              <a:t>Confirm or edit your date of birth</a:t>
            </a:r>
          </a:p>
          <a:p>
            <a:pPr marL="742950" lvl="1" indent="-285750" algn="l">
              <a:buFont typeface="Arial" panose="020B0604020202020204" pitchFamily="34" charset="0"/>
              <a:buChar char="•"/>
            </a:pPr>
            <a:r>
              <a:rPr lang="en-US" dirty="0">
                <a:solidFill>
                  <a:schemeClr val="bg2">
                    <a:lumMod val="10000"/>
                  </a:schemeClr>
                </a:solidFill>
              </a:rPr>
              <a:t>Enter and confirm your social security number</a:t>
            </a:r>
          </a:p>
          <a:p>
            <a:pPr marL="742950" lvl="1" indent="-285750" algn="l">
              <a:buFont typeface="Arial" panose="020B0604020202020204" pitchFamily="34" charset="0"/>
              <a:buChar char="•"/>
            </a:pPr>
            <a:r>
              <a:rPr lang="en-US" dirty="0">
                <a:solidFill>
                  <a:schemeClr val="bg2">
                    <a:lumMod val="10000"/>
                  </a:schemeClr>
                </a:solidFill>
              </a:rPr>
              <a:t>Confirm or edit your mailing address – if you make changes to your address, ORBIT will update the information once you submit Step 1</a:t>
            </a:r>
          </a:p>
          <a:p>
            <a:pPr marL="742950" lvl="1" indent="-285750" algn="l">
              <a:buFont typeface="Arial" panose="020B0604020202020204" pitchFamily="34" charset="0"/>
              <a:buChar char="•"/>
            </a:pPr>
            <a:r>
              <a:rPr lang="en-US" dirty="0">
                <a:solidFill>
                  <a:schemeClr val="bg2">
                    <a:lumMod val="10000"/>
                  </a:schemeClr>
                </a:solidFill>
              </a:rPr>
              <a:t>Confirm or edit your telephone number – if you don’t have a home number, use your mobile number as your primary ‘home’ number</a:t>
            </a:r>
          </a:p>
          <a:p>
            <a:pPr marL="742950" lvl="1" indent="-285750" algn="l">
              <a:buFont typeface="Arial" panose="020B0604020202020204" pitchFamily="34" charset="0"/>
              <a:buChar char="•"/>
            </a:pPr>
            <a:r>
              <a:rPr lang="en-US" dirty="0">
                <a:solidFill>
                  <a:schemeClr val="bg2">
                    <a:lumMod val="10000"/>
                  </a:schemeClr>
                </a:solidFill>
              </a:rPr>
              <a:t>Confirm your Retirement System membership and last employer</a:t>
            </a:r>
          </a:p>
          <a:p>
            <a:pPr marL="742950" lvl="1" indent="-285750" algn="l">
              <a:buFont typeface="Arial" panose="020B0604020202020204" pitchFamily="34" charset="0"/>
              <a:buChar char="•"/>
            </a:pPr>
            <a:r>
              <a:rPr lang="en-US" dirty="0">
                <a:solidFill>
                  <a:schemeClr val="bg2">
                    <a:lumMod val="10000"/>
                  </a:schemeClr>
                </a:solidFill>
              </a:rPr>
              <a:t>Enter your last position held and your last day or work</a:t>
            </a:r>
          </a:p>
          <a:p>
            <a:pPr marL="742950" lvl="1" indent="-285750" algn="l">
              <a:buFont typeface="Arial" panose="020B0604020202020204" pitchFamily="34" charset="0"/>
              <a:buChar char="•"/>
            </a:pPr>
            <a:r>
              <a:rPr lang="en-US" dirty="0">
                <a:solidFill>
                  <a:schemeClr val="bg2">
                    <a:lumMod val="10000"/>
                  </a:schemeClr>
                </a:solidFill>
              </a:rPr>
              <a:t>Enter number of unused sick leave days as of last day or work</a:t>
            </a:r>
          </a:p>
          <a:p>
            <a:pPr marL="1200150" lvl="2" indent="-285750" algn="l">
              <a:buFont typeface="Arial" panose="020B0604020202020204" pitchFamily="34" charset="0"/>
              <a:buChar char="•"/>
            </a:pPr>
            <a:r>
              <a:rPr lang="en-US" dirty="0">
                <a:solidFill>
                  <a:schemeClr val="bg2">
                    <a:lumMod val="10000"/>
                  </a:schemeClr>
                </a:solidFill>
              </a:rPr>
              <a:t>Sick leave balance is verified with the city</a:t>
            </a:r>
          </a:p>
          <a:p>
            <a:pPr marL="1200150" lvl="2" indent="-285750" algn="l">
              <a:buFont typeface="Arial" panose="020B0604020202020204" pitchFamily="34" charset="0"/>
              <a:buChar char="•"/>
            </a:pPr>
            <a:r>
              <a:rPr lang="en-US" dirty="0">
                <a:solidFill>
                  <a:schemeClr val="bg2">
                    <a:lumMod val="10000"/>
                  </a:schemeClr>
                </a:solidFill>
              </a:rPr>
              <a:t>Convert sick leave hours to days – again, confirmed by the city</a:t>
            </a:r>
          </a:p>
          <a:p>
            <a:pPr marL="1200150" lvl="2" indent="-285750" algn="l">
              <a:buFont typeface="Arial" panose="020B0604020202020204" pitchFamily="34" charset="0"/>
              <a:buChar char="•"/>
            </a:pPr>
            <a:r>
              <a:rPr lang="en-US" dirty="0">
                <a:solidFill>
                  <a:schemeClr val="bg2">
                    <a:lumMod val="10000"/>
                  </a:schemeClr>
                </a:solidFill>
              </a:rPr>
              <a:t>Partial sick leave rounds up to the next whole number</a:t>
            </a:r>
          </a:p>
          <a:p>
            <a:pPr marL="1200150" lvl="2" indent="-285750" algn="l">
              <a:buFont typeface="Arial" panose="020B0604020202020204" pitchFamily="34" charset="0"/>
              <a:buChar char="•"/>
            </a:pPr>
            <a:r>
              <a:rPr lang="en-US" b="1" dirty="0">
                <a:solidFill>
                  <a:schemeClr val="bg2">
                    <a:lumMod val="10000"/>
                  </a:schemeClr>
                </a:solidFill>
              </a:rPr>
              <a:t>If you have more than 500 sick days, enter 500 and your entire unused sick leave balance will be used in the calculation of your retirement benefit (after verification from the city)</a:t>
            </a: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809911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79DBC-44AB-265D-7CC6-402D49A80DB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C48B077-325E-3736-CFA5-66FCBA8AA1CC}"/>
              </a:ext>
            </a:extLst>
          </p:cNvPr>
          <p:cNvSpPr>
            <a:spLocks noGrp="1"/>
          </p:cNvSpPr>
          <p:nvPr>
            <p:ph type="ctrTitle"/>
          </p:nvPr>
        </p:nvSpPr>
        <p:spPr>
          <a:xfrm>
            <a:off x="685800" y="429702"/>
            <a:ext cx="7772400" cy="512834"/>
          </a:xfrm>
        </p:spPr>
        <p:txBody>
          <a:bodyPr>
            <a:normAutofit fontScale="90000"/>
          </a:bodyPr>
          <a:lstStyle/>
          <a:p>
            <a:r>
              <a:rPr lang="en-US" dirty="0"/>
              <a:t>Applying for Retirement </a:t>
            </a:r>
          </a:p>
        </p:txBody>
      </p:sp>
      <p:sp>
        <p:nvSpPr>
          <p:cNvPr id="8" name="Subtitle 7">
            <a:extLst>
              <a:ext uri="{FF2B5EF4-FFF2-40B4-BE49-F238E27FC236}">
                <a16:creationId xmlns:a16="http://schemas.microsoft.com/office/drawing/2014/main" id="{89F2BB7F-661E-1F44-91D0-FAED34ACB703}"/>
              </a:ext>
            </a:extLst>
          </p:cNvPr>
          <p:cNvSpPr>
            <a:spLocks noGrp="1"/>
          </p:cNvSpPr>
          <p:nvPr>
            <p:ph type="subTitle" idx="1"/>
          </p:nvPr>
        </p:nvSpPr>
        <p:spPr>
          <a:xfrm>
            <a:off x="1382713" y="942537"/>
            <a:ext cx="6400800" cy="2725780"/>
          </a:xfrm>
        </p:spPr>
        <p:txBody>
          <a:bodyPr>
            <a:normAutofit fontScale="92500" lnSpcReduction="20000"/>
          </a:bodyPr>
          <a:lstStyle/>
          <a:p>
            <a:pPr marL="285750" indent="-285750">
              <a:buFont typeface="Arial" panose="020B0604020202020204" pitchFamily="34" charset="0"/>
              <a:buChar char="•"/>
            </a:pPr>
            <a:r>
              <a:rPr lang="en-US" dirty="0">
                <a:solidFill>
                  <a:schemeClr val="bg2">
                    <a:lumMod val="10000"/>
                  </a:schemeClr>
                </a:solidFill>
              </a:rPr>
              <a:t>Step 1 continued</a:t>
            </a:r>
          </a:p>
          <a:p>
            <a:pPr marL="742950" lvl="1" indent="-285750" algn="l">
              <a:buFont typeface="Arial" panose="020B0604020202020204" pitchFamily="34" charset="0"/>
              <a:buChar char="•"/>
            </a:pPr>
            <a:r>
              <a:rPr lang="en-US" dirty="0">
                <a:solidFill>
                  <a:schemeClr val="bg2">
                    <a:lumMod val="10000"/>
                  </a:schemeClr>
                </a:solidFill>
              </a:rPr>
              <a:t>Your application information will populate on the verification screen</a:t>
            </a:r>
          </a:p>
          <a:p>
            <a:pPr marL="742950" lvl="1" indent="-285750" algn="l">
              <a:buFont typeface="Arial" panose="020B0604020202020204" pitchFamily="34" charset="0"/>
              <a:buChar char="•"/>
            </a:pPr>
            <a:r>
              <a:rPr lang="en-US" dirty="0">
                <a:solidFill>
                  <a:schemeClr val="bg2">
                    <a:lumMod val="10000"/>
                  </a:schemeClr>
                </a:solidFill>
              </a:rPr>
              <a:t>Verify that your information is correct</a:t>
            </a:r>
          </a:p>
          <a:p>
            <a:pPr marL="742950" lvl="1" indent="-285750" algn="l">
              <a:buFont typeface="Arial" panose="020B0604020202020204" pitchFamily="34" charset="0"/>
              <a:buChar char="•"/>
            </a:pPr>
            <a:r>
              <a:rPr lang="en-US" dirty="0">
                <a:solidFill>
                  <a:schemeClr val="bg2">
                    <a:lumMod val="10000"/>
                  </a:schemeClr>
                </a:solidFill>
              </a:rPr>
              <a:t>Read, acknowledge, and click the checkboxes</a:t>
            </a:r>
          </a:p>
          <a:p>
            <a:pPr marL="742950" lvl="1" indent="-285750" algn="l">
              <a:buFont typeface="Arial" panose="020B0604020202020204" pitchFamily="34" charset="0"/>
              <a:buChar char="•"/>
            </a:pPr>
            <a:r>
              <a:rPr lang="en-US" dirty="0">
                <a:solidFill>
                  <a:schemeClr val="bg2">
                    <a:lumMod val="10000"/>
                  </a:schemeClr>
                </a:solidFill>
              </a:rPr>
              <a:t>Click the </a:t>
            </a:r>
            <a:r>
              <a:rPr lang="en-US" dirty="0">
                <a:solidFill>
                  <a:schemeClr val="bg2">
                    <a:lumMod val="10000"/>
                  </a:schemeClr>
                </a:solidFill>
                <a:highlight>
                  <a:srgbClr val="008000"/>
                </a:highlight>
              </a:rPr>
              <a:t>Submit </a:t>
            </a:r>
            <a:r>
              <a:rPr lang="en-US" dirty="0">
                <a:solidFill>
                  <a:schemeClr val="bg2">
                    <a:lumMod val="10000"/>
                  </a:schemeClr>
                </a:solidFill>
              </a:rPr>
              <a:t> button in the bottom right corner</a:t>
            </a:r>
          </a:p>
          <a:p>
            <a:pPr marL="742950" lvl="1" indent="-285750" algn="l">
              <a:buFont typeface="Arial" panose="020B0604020202020204" pitchFamily="34" charset="0"/>
              <a:buChar char="•"/>
            </a:pPr>
            <a:r>
              <a:rPr lang="en-US" dirty="0">
                <a:solidFill>
                  <a:schemeClr val="bg2">
                    <a:lumMod val="10000"/>
                  </a:schemeClr>
                </a:solidFill>
              </a:rPr>
              <a:t>Once you complete Step 1, a retirement analyst will work with city human resources to confirm years of service, salary, and any unused sick leave </a:t>
            </a:r>
          </a:p>
          <a:p>
            <a:pPr marL="742950" lvl="1" indent="-285750" algn="l">
              <a:buFont typeface="Arial" panose="020B0604020202020204" pitchFamily="34" charset="0"/>
              <a:buChar char="•"/>
            </a:pPr>
            <a:r>
              <a:rPr lang="en-US" dirty="0">
                <a:solidFill>
                  <a:schemeClr val="bg2">
                    <a:lumMod val="10000"/>
                  </a:schemeClr>
                </a:solidFill>
              </a:rPr>
              <a:t>It will take approximately 90 days for the Retirement System to go through the certification process</a:t>
            </a:r>
          </a:p>
          <a:p>
            <a:pPr marL="742950" lvl="1" indent="-285750" algn="l">
              <a:buFont typeface="Arial" panose="020B0604020202020204" pitchFamily="34" charset="0"/>
              <a:buChar char="•"/>
            </a:pPr>
            <a:r>
              <a:rPr lang="en-US" dirty="0">
                <a:solidFill>
                  <a:schemeClr val="bg2">
                    <a:lumMod val="10000"/>
                  </a:schemeClr>
                </a:solidFill>
              </a:rPr>
              <a:t>*If your application is not received 90-120 days before your retirement date, you may experience a delay in your first benefit payment – if a delay does occur, you will be paid retroactive to your retirement date*</a:t>
            </a: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1317827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6561C-E82B-517F-B1D0-A9C3F6BBDB5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9280278-29A3-13DC-D6FD-A33F1601EA88}"/>
              </a:ext>
            </a:extLst>
          </p:cNvPr>
          <p:cNvSpPr>
            <a:spLocks noGrp="1"/>
          </p:cNvSpPr>
          <p:nvPr>
            <p:ph type="ctrTitle"/>
          </p:nvPr>
        </p:nvSpPr>
        <p:spPr>
          <a:xfrm>
            <a:off x="685800" y="429702"/>
            <a:ext cx="7772400" cy="512834"/>
          </a:xfrm>
        </p:spPr>
        <p:txBody>
          <a:bodyPr>
            <a:normAutofit fontScale="90000"/>
          </a:bodyPr>
          <a:lstStyle/>
          <a:p>
            <a:r>
              <a:rPr lang="en-US" dirty="0"/>
              <a:t>Applying for Retirement </a:t>
            </a:r>
          </a:p>
        </p:txBody>
      </p:sp>
      <p:sp>
        <p:nvSpPr>
          <p:cNvPr id="8" name="Subtitle 7">
            <a:extLst>
              <a:ext uri="{FF2B5EF4-FFF2-40B4-BE49-F238E27FC236}">
                <a16:creationId xmlns:a16="http://schemas.microsoft.com/office/drawing/2014/main" id="{C4DEEA7D-6A76-0776-2747-0B6193FAA792}"/>
              </a:ext>
            </a:extLst>
          </p:cNvPr>
          <p:cNvSpPr>
            <a:spLocks noGrp="1"/>
          </p:cNvSpPr>
          <p:nvPr>
            <p:ph type="subTitle" idx="1"/>
          </p:nvPr>
        </p:nvSpPr>
        <p:spPr>
          <a:xfrm>
            <a:off x="1382713" y="942537"/>
            <a:ext cx="6400800" cy="2725780"/>
          </a:xfrm>
        </p:spPr>
        <p:txBody>
          <a:bodyPr>
            <a:normAutofit fontScale="85000" lnSpcReduction="20000"/>
          </a:bodyPr>
          <a:lstStyle/>
          <a:p>
            <a:pPr marL="285750" indent="-285750">
              <a:buFont typeface="Arial" panose="020B0604020202020204" pitchFamily="34" charset="0"/>
              <a:buChar char="•"/>
            </a:pPr>
            <a:r>
              <a:rPr lang="en-US" b="1" dirty="0">
                <a:solidFill>
                  <a:schemeClr val="bg2">
                    <a:lumMod val="10000"/>
                  </a:schemeClr>
                </a:solidFill>
              </a:rPr>
              <a:t>You will receive a confirmation letter/email within in 48 hours after your application is received</a:t>
            </a:r>
            <a:endParaRPr lang="en-US" dirty="0">
              <a:solidFill>
                <a:schemeClr val="bg2">
                  <a:lumMod val="10000"/>
                </a:schemeClr>
              </a:solidFill>
            </a:endParaRPr>
          </a:p>
          <a:p>
            <a:pPr marL="285750" indent="-285750">
              <a:buFont typeface="Arial" panose="020B0604020202020204" pitchFamily="34" charset="0"/>
              <a:buChar char="•"/>
            </a:pPr>
            <a:r>
              <a:rPr lang="en-US" dirty="0">
                <a:solidFill>
                  <a:schemeClr val="bg2">
                    <a:lumMod val="10000"/>
                  </a:schemeClr>
                </a:solidFill>
              </a:rPr>
              <a:t>You will receive an email about options for the NC 401(K) and NC 457 plans, if applicable</a:t>
            </a:r>
          </a:p>
          <a:p>
            <a:pPr marL="285750" indent="-285750">
              <a:buFont typeface="Arial" panose="020B0604020202020204" pitchFamily="34" charset="0"/>
              <a:buChar char="•"/>
            </a:pPr>
            <a:r>
              <a:rPr lang="en-US" b="1" dirty="0">
                <a:solidFill>
                  <a:schemeClr val="bg2">
                    <a:lumMod val="10000"/>
                  </a:schemeClr>
                </a:solidFill>
              </a:rPr>
              <a:t>NC 401(K) or NC 457 funds</a:t>
            </a:r>
          </a:p>
          <a:p>
            <a:pPr marL="742950" lvl="1" indent="-285750" algn="l">
              <a:buFont typeface="Arial" panose="020B0604020202020204" pitchFamily="34" charset="0"/>
              <a:buChar char="•"/>
            </a:pPr>
            <a:r>
              <a:rPr lang="en-US" dirty="0">
                <a:solidFill>
                  <a:schemeClr val="bg2">
                    <a:lumMod val="10000"/>
                  </a:schemeClr>
                </a:solidFill>
              </a:rPr>
              <a:t>You are not required to close your NC 401 (K) or NC 457 accounts upon retirement</a:t>
            </a:r>
          </a:p>
          <a:p>
            <a:pPr marL="742950" lvl="1" indent="-285750" algn="l">
              <a:buFont typeface="Arial" panose="020B0604020202020204" pitchFamily="34" charset="0"/>
              <a:buChar char="•"/>
            </a:pPr>
            <a:r>
              <a:rPr lang="en-US" dirty="0">
                <a:solidFill>
                  <a:schemeClr val="bg2">
                    <a:lumMod val="10000"/>
                  </a:schemeClr>
                </a:solidFill>
              </a:rPr>
              <a:t>You may transfer your NC 401 (K) or NC 457 funds into the Retirement System to receive an additional monthly benefit</a:t>
            </a:r>
          </a:p>
          <a:p>
            <a:pPr marL="742950" lvl="1" indent="-285750" algn="l">
              <a:buFont typeface="Arial" panose="020B0604020202020204" pitchFamily="34" charset="0"/>
              <a:buChar char="•"/>
            </a:pPr>
            <a:r>
              <a:rPr lang="en-US" dirty="0">
                <a:solidFill>
                  <a:schemeClr val="bg2">
                    <a:lumMod val="10000"/>
                  </a:schemeClr>
                </a:solidFill>
              </a:rPr>
              <a:t>You may also transfer other eligible retirement accounts such as an IRA into the NC 401 (K) or NC 457 plans and then transfer those funds to the Retirement System to receive the </a:t>
            </a:r>
            <a:r>
              <a:rPr lang="en-US" i="1" dirty="0">
                <a:solidFill>
                  <a:schemeClr val="bg2">
                    <a:lumMod val="10000"/>
                  </a:schemeClr>
                </a:solidFill>
              </a:rPr>
              <a:t>Transfer Benefit</a:t>
            </a:r>
          </a:p>
          <a:p>
            <a:pPr marL="742950" lvl="1" indent="-285750" algn="l">
              <a:buFont typeface="Arial" panose="020B0604020202020204" pitchFamily="34" charset="0"/>
              <a:buChar char="•"/>
            </a:pPr>
            <a:r>
              <a:rPr lang="en-US" dirty="0">
                <a:solidFill>
                  <a:schemeClr val="bg2">
                    <a:lumMod val="10000"/>
                  </a:schemeClr>
                </a:solidFill>
              </a:rPr>
              <a:t>If you don’t have a NC 401(K) or NC 457 account, you will need to create an account before you retire in order to transfer other retirement accounts into the Retirement System to receive an additional monthly benefit</a:t>
            </a:r>
          </a:p>
          <a:p>
            <a:pPr marL="285750" indent="-285750">
              <a:buFont typeface="Arial" panose="020B0604020202020204" pitchFamily="34" charset="0"/>
              <a:buChar char="•"/>
            </a:pPr>
            <a:r>
              <a:rPr lang="en-US" dirty="0">
                <a:solidFill>
                  <a:schemeClr val="bg2">
                    <a:lumMod val="10000"/>
                  </a:schemeClr>
                </a:solidFill>
              </a:rPr>
              <a:t>You will receive an email notification that you meet the requirements for retirement – then you can begin Step 2</a:t>
            </a:r>
          </a:p>
          <a:p>
            <a:pPr marL="742950" lvl="1" indent="-285750" algn="l">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1157871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EEEDF-D6F7-2A39-61BF-EB733E159C9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C46CE74-2CF2-EC4A-1157-60D78C8151D4}"/>
              </a:ext>
            </a:extLst>
          </p:cNvPr>
          <p:cNvSpPr>
            <a:spLocks noGrp="1"/>
          </p:cNvSpPr>
          <p:nvPr>
            <p:ph type="ctrTitle"/>
          </p:nvPr>
        </p:nvSpPr>
        <p:spPr>
          <a:xfrm>
            <a:off x="685800" y="429701"/>
            <a:ext cx="7772400" cy="616317"/>
          </a:xfrm>
        </p:spPr>
        <p:txBody>
          <a:bodyPr>
            <a:normAutofit fontScale="90000"/>
          </a:bodyPr>
          <a:lstStyle/>
          <a:p>
            <a:r>
              <a:rPr lang="en-US" dirty="0"/>
              <a:t>Applying for Retirement </a:t>
            </a:r>
            <a:br>
              <a:rPr lang="en-US" dirty="0"/>
            </a:br>
            <a:r>
              <a:rPr lang="en-US" sz="2200" b="1" dirty="0">
                <a:solidFill>
                  <a:srgbClr val="FF0000"/>
                </a:solidFill>
              </a:rPr>
              <a:t>City Human Resources </a:t>
            </a:r>
            <a:r>
              <a:rPr lang="en-US" sz="1800" b="1" dirty="0">
                <a:solidFill>
                  <a:srgbClr val="FF0000"/>
                </a:solidFill>
              </a:rPr>
              <a:t>(between Step 1 and Step 2 with the Retirement System)</a:t>
            </a:r>
            <a:endParaRPr lang="en-US" sz="1800" dirty="0">
              <a:solidFill>
                <a:srgbClr val="FF0000"/>
              </a:solidFill>
            </a:endParaRPr>
          </a:p>
        </p:txBody>
      </p:sp>
      <p:sp>
        <p:nvSpPr>
          <p:cNvPr id="8" name="Subtitle 7">
            <a:extLst>
              <a:ext uri="{FF2B5EF4-FFF2-40B4-BE49-F238E27FC236}">
                <a16:creationId xmlns:a16="http://schemas.microsoft.com/office/drawing/2014/main" id="{CE181CA3-FF3D-028F-D690-BCBEF979B600}"/>
              </a:ext>
            </a:extLst>
          </p:cNvPr>
          <p:cNvSpPr>
            <a:spLocks noGrp="1"/>
          </p:cNvSpPr>
          <p:nvPr>
            <p:ph type="subTitle" idx="1"/>
          </p:nvPr>
        </p:nvSpPr>
        <p:spPr>
          <a:xfrm>
            <a:off x="1382713" y="1350817"/>
            <a:ext cx="6400800" cy="2583873"/>
          </a:xfrm>
        </p:spPr>
        <p:txBody>
          <a:bodyPr>
            <a:normAutofit fontScale="92500" lnSpcReduction="20000"/>
          </a:bodyPr>
          <a:lstStyle/>
          <a:p>
            <a:pPr marL="285750" indent="-285750">
              <a:buFont typeface="Arial" panose="020B0604020202020204" pitchFamily="34" charset="0"/>
              <a:buChar char="•"/>
            </a:pPr>
            <a:r>
              <a:rPr lang="en-US" dirty="0">
                <a:solidFill>
                  <a:schemeClr val="bg2">
                    <a:lumMod val="10000"/>
                  </a:schemeClr>
                </a:solidFill>
              </a:rPr>
              <a:t>Once you complete Step 1 with the Retirement System, City Human Resources will be notified for verification purposes.</a:t>
            </a:r>
          </a:p>
          <a:p>
            <a:pPr marL="285750" indent="-285750">
              <a:buFont typeface="Arial" panose="020B0604020202020204" pitchFamily="34" charset="0"/>
              <a:buChar char="•"/>
            </a:pPr>
            <a:r>
              <a:rPr lang="en-US" dirty="0">
                <a:solidFill>
                  <a:schemeClr val="bg2">
                    <a:lumMod val="10000"/>
                  </a:schemeClr>
                </a:solidFill>
              </a:rPr>
              <a:t>City Human Resources will send an email to your city email and personal email with a date/time for a consultation</a:t>
            </a:r>
          </a:p>
          <a:p>
            <a:pPr marL="285750" indent="-285750">
              <a:buFont typeface="Arial" panose="020B0604020202020204" pitchFamily="34" charset="0"/>
              <a:buChar char="•"/>
            </a:pPr>
            <a:r>
              <a:rPr lang="en-US" dirty="0">
                <a:solidFill>
                  <a:schemeClr val="bg2">
                    <a:lumMod val="10000"/>
                  </a:schemeClr>
                </a:solidFill>
              </a:rPr>
              <a:t>During the consultation, the following will be discussed</a:t>
            </a:r>
          </a:p>
          <a:p>
            <a:pPr marL="742950" lvl="1" indent="-285750" algn="l">
              <a:buFont typeface="Arial" panose="020B0604020202020204" pitchFamily="34" charset="0"/>
              <a:buChar char="•"/>
            </a:pPr>
            <a:r>
              <a:rPr lang="en-US" dirty="0">
                <a:solidFill>
                  <a:schemeClr val="bg2">
                    <a:lumMod val="10000"/>
                  </a:schemeClr>
                </a:solidFill>
              </a:rPr>
              <a:t>Health Plan Options</a:t>
            </a:r>
          </a:p>
          <a:p>
            <a:pPr marL="742950" lvl="1" indent="-285750" algn="l">
              <a:buFont typeface="Arial" panose="020B0604020202020204" pitchFamily="34" charset="0"/>
              <a:buChar char="•"/>
            </a:pPr>
            <a:r>
              <a:rPr lang="en-US" dirty="0">
                <a:solidFill>
                  <a:schemeClr val="bg2">
                    <a:lumMod val="10000"/>
                  </a:schemeClr>
                </a:solidFill>
              </a:rPr>
              <a:t>Special Separation Allowance (SSA)</a:t>
            </a:r>
          </a:p>
          <a:p>
            <a:pPr marL="285750" indent="-285750">
              <a:buFont typeface="Arial" panose="020B0604020202020204" pitchFamily="34" charset="0"/>
              <a:buChar char="•"/>
            </a:pPr>
            <a:r>
              <a:rPr lang="en-US" dirty="0">
                <a:solidFill>
                  <a:schemeClr val="bg2">
                    <a:lumMod val="10000"/>
                  </a:schemeClr>
                </a:solidFill>
              </a:rPr>
              <a:t>City Human Resources will email you specific city documents that must be competed and returned to City Human Resources – do this in a timely manner</a:t>
            </a:r>
          </a:p>
          <a:p>
            <a:pPr marL="285750" indent="-285750">
              <a:buFont typeface="Arial" panose="020B0604020202020204" pitchFamily="34" charset="0"/>
              <a:buChar char="•"/>
            </a:pPr>
            <a:r>
              <a:rPr lang="en-US" dirty="0">
                <a:solidFill>
                  <a:schemeClr val="bg2">
                    <a:lumMod val="10000"/>
                  </a:schemeClr>
                </a:solidFill>
              </a:rPr>
              <a:t>DPD Human Resources will email you specific documents that must be completed and returned to DPD Human Resources</a:t>
            </a:r>
          </a:p>
          <a:p>
            <a:pPr marL="285750" indent="-285750">
              <a:buFont typeface="Arial" panose="020B0604020202020204" pitchFamily="34" charset="0"/>
              <a:buChar char="•"/>
            </a:pPr>
            <a:r>
              <a:rPr lang="en-US" b="1" dirty="0">
                <a:solidFill>
                  <a:schemeClr val="bg2">
                    <a:lumMod val="10000"/>
                  </a:schemeClr>
                </a:solidFill>
              </a:rPr>
              <a:t>*Review all documents for accuracy before submitting them*</a:t>
            </a:r>
          </a:p>
          <a:p>
            <a:pPr marL="742950" lvl="1" indent="-285750">
              <a:buFont typeface="Arial" panose="020B0604020202020204" pitchFamily="34" charset="0"/>
              <a:buChar char="•"/>
            </a:pPr>
            <a:endParaRPr lang="en-US" dirty="0">
              <a:solidFill>
                <a:schemeClr val="bg2">
                  <a:lumMod val="10000"/>
                </a:schemeClr>
              </a:solidFill>
            </a:endParaRPr>
          </a:p>
          <a:p>
            <a:pPr marL="285750" indent="-285750">
              <a:buFont typeface="Arial" panose="020B0604020202020204" pitchFamily="34" charset="0"/>
              <a:buChar char="•"/>
            </a:pPr>
            <a:endParaRPr lang="en-US" dirty="0">
              <a:solidFill>
                <a:schemeClr val="bg2">
                  <a:lumMod val="10000"/>
                </a:schemeClr>
              </a:solidFill>
            </a:endParaRPr>
          </a:p>
          <a:p>
            <a:pPr marL="742950" lvl="1" indent="-285750" algn="l">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4142003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48B4D-6979-6707-F077-A86CC1E379D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887AB90-7891-D60C-5871-C6A10C31F47A}"/>
              </a:ext>
            </a:extLst>
          </p:cNvPr>
          <p:cNvSpPr>
            <a:spLocks noGrp="1"/>
          </p:cNvSpPr>
          <p:nvPr>
            <p:ph type="ctrTitle"/>
          </p:nvPr>
        </p:nvSpPr>
        <p:spPr>
          <a:xfrm>
            <a:off x="685800" y="429702"/>
            <a:ext cx="7772400" cy="512834"/>
          </a:xfrm>
        </p:spPr>
        <p:txBody>
          <a:bodyPr>
            <a:normAutofit fontScale="90000"/>
          </a:bodyPr>
          <a:lstStyle/>
          <a:p>
            <a:r>
              <a:rPr lang="en-US" dirty="0"/>
              <a:t>Applying for Retirement </a:t>
            </a:r>
          </a:p>
        </p:txBody>
      </p:sp>
      <p:sp>
        <p:nvSpPr>
          <p:cNvPr id="8" name="Subtitle 7">
            <a:extLst>
              <a:ext uri="{FF2B5EF4-FFF2-40B4-BE49-F238E27FC236}">
                <a16:creationId xmlns:a16="http://schemas.microsoft.com/office/drawing/2014/main" id="{B066EC24-02ED-3EEF-7062-61B0C1CEDEB6}"/>
              </a:ext>
            </a:extLst>
          </p:cNvPr>
          <p:cNvSpPr>
            <a:spLocks noGrp="1"/>
          </p:cNvSpPr>
          <p:nvPr>
            <p:ph type="subTitle" idx="1"/>
          </p:nvPr>
        </p:nvSpPr>
        <p:spPr>
          <a:xfrm>
            <a:off x="1382713" y="942537"/>
            <a:ext cx="6400800" cy="2853608"/>
          </a:xfrm>
        </p:spPr>
        <p:txBody>
          <a:bodyPr>
            <a:normAutofit fontScale="85000" lnSpcReduction="20000"/>
          </a:bodyPr>
          <a:lstStyle/>
          <a:p>
            <a:pPr marL="285750" indent="-285750">
              <a:buFont typeface="Arial" panose="020B0604020202020204" pitchFamily="34" charset="0"/>
              <a:buChar char="•"/>
            </a:pPr>
            <a:r>
              <a:rPr lang="en-US" dirty="0">
                <a:solidFill>
                  <a:schemeClr val="bg2">
                    <a:lumMod val="10000"/>
                  </a:schemeClr>
                </a:solidFill>
              </a:rPr>
              <a:t>Complete Step 2</a:t>
            </a:r>
          </a:p>
          <a:p>
            <a:pPr marL="742950" lvl="1" indent="-285750" algn="l">
              <a:buFont typeface="Arial" panose="020B0604020202020204" pitchFamily="34" charset="0"/>
              <a:buChar char="•"/>
            </a:pPr>
            <a:r>
              <a:rPr lang="en-US" dirty="0">
                <a:solidFill>
                  <a:schemeClr val="bg2">
                    <a:lumMod val="10000"/>
                  </a:schemeClr>
                </a:solidFill>
              </a:rPr>
              <a:t>Review your retirement date and unused sick leave days - *these have been confirmed by the city*</a:t>
            </a:r>
          </a:p>
          <a:p>
            <a:pPr marL="742950" lvl="1" indent="-285750" algn="l">
              <a:buFont typeface="Arial" panose="020B0604020202020204" pitchFamily="34" charset="0"/>
              <a:buChar char="•"/>
            </a:pPr>
            <a:r>
              <a:rPr lang="en-US" dirty="0">
                <a:solidFill>
                  <a:schemeClr val="bg2">
                    <a:lumMod val="10000"/>
                  </a:schemeClr>
                </a:solidFill>
              </a:rPr>
              <a:t>View your retirement benefit amount and the calculations that went into it</a:t>
            </a:r>
          </a:p>
          <a:p>
            <a:pPr marL="742950" lvl="1" indent="-285750" algn="l">
              <a:buFont typeface="Arial" panose="020B0604020202020204" pitchFamily="34" charset="0"/>
              <a:buChar char="•"/>
            </a:pPr>
            <a:r>
              <a:rPr lang="en-US" dirty="0">
                <a:solidFill>
                  <a:schemeClr val="bg2">
                    <a:lumMod val="10000"/>
                  </a:schemeClr>
                </a:solidFill>
              </a:rPr>
              <a:t>Elect beneficiaries for other important retirement benefits</a:t>
            </a:r>
          </a:p>
          <a:p>
            <a:pPr marL="1200150" lvl="2" indent="-285750" algn="l">
              <a:buFont typeface="Arial" panose="020B0604020202020204" pitchFamily="34" charset="0"/>
              <a:buChar char="•"/>
            </a:pPr>
            <a:r>
              <a:rPr lang="en-US" dirty="0">
                <a:solidFill>
                  <a:schemeClr val="bg2">
                    <a:lumMod val="10000"/>
                  </a:schemeClr>
                </a:solidFill>
              </a:rPr>
              <a:t>Click ‘yes’ to see all retirement benefit options</a:t>
            </a:r>
          </a:p>
          <a:p>
            <a:pPr marL="1200150" lvl="2" indent="-285750" algn="l">
              <a:buFont typeface="Arial" panose="020B0604020202020204" pitchFamily="34" charset="0"/>
              <a:buChar char="•"/>
            </a:pPr>
            <a:r>
              <a:rPr lang="en-US" dirty="0">
                <a:solidFill>
                  <a:schemeClr val="bg2">
                    <a:lumMod val="10000"/>
                  </a:schemeClr>
                </a:solidFill>
              </a:rPr>
              <a:t>Here you can enter your survivor beneficiary information (choosing ‘no’ will limit the benefit options displayed)</a:t>
            </a:r>
          </a:p>
          <a:p>
            <a:pPr marL="1200150" lvl="2" indent="-285750" algn="l">
              <a:buFont typeface="Arial" panose="020B0604020202020204" pitchFamily="34" charset="0"/>
              <a:buChar char="•"/>
            </a:pPr>
            <a:r>
              <a:rPr lang="en-US" b="1" dirty="0">
                <a:solidFill>
                  <a:schemeClr val="bg2">
                    <a:lumMod val="10000"/>
                  </a:schemeClr>
                </a:solidFill>
              </a:rPr>
              <a:t>Once a Survivor Beneficiary has been selected, it cannot be changed, except under certain circumstances</a:t>
            </a:r>
          </a:p>
          <a:p>
            <a:pPr marL="742950" lvl="1" indent="-285750" algn="l">
              <a:buFont typeface="Arial" panose="020B0604020202020204" pitchFamily="34" charset="0"/>
              <a:buChar char="•"/>
            </a:pPr>
            <a:r>
              <a:rPr lang="en-US" dirty="0">
                <a:solidFill>
                  <a:schemeClr val="bg2">
                    <a:lumMod val="10000"/>
                  </a:schemeClr>
                </a:solidFill>
              </a:rPr>
              <a:t>Choose the Retirement Benefit Amount option (see next slide)</a:t>
            </a:r>
          </a:p>
          <a:p>
            <a:pPr marL="1200150" lvl="2" indent="-285750" algn="l">
              <a:buFont typeface="Arial" panose="020B0604020202020204" pitchFamily="34" charset="0"/>
              <a:buChar char="•"/>
            </a:pPr>
            <a:r>
              <a:rPr lang="en-US" dirty="0">
                <a:solidFill>
                  <a:schemeClr val="bg2">
                    <a:lumMod val="10000"/>
                  </a:schemeClr>
                </a:solidFill>
              </a:rPr>
              <a:t>You can also clear your option and re-calculate - *this will erase all previous screen information*</a:t>
            </a:r>
          </a:p>
          <a:p>
            <a:pPr marL="1200150" lvl="2" indent="-285750" algn="l">
              <a:buFont typeface="Arial" panose="020B0604020202020204" pitchFamily="34" charset="0"/>
              <a:buChar char="•"/>
            </a:pPr>
            <a:r>
              <a:rPr lang="en-US" dirty="0">
                <a:solidFill>
                  <a:schemeClr val="bg2">
                    <a:lumMod val="10000"/>
                  </a:schemeClr>
                </a:solidFill>
              </a:rPr>
              <a:t>You won’t be able to change your payment option after cashing your first retirement payment - *check box to verify*</a:t>
            </a:r>
          </a:p>
          <a:p>
            <a:pPr marL="1200150" lvl="2" indent="-285750" algn="l">
              <a:buFont typeface="Arial" panose="020B0604020202020204" pitchFamily="34" charset="0"/>
              <a:buChar char="•"/>
            </a:pPr>
            <a:r>
              <a:rPr lang="en-US" dirty="0">
                <a:solidFill>
                  <a:schemeClr val="bg2">
                    <a:lumMod val="10000"/>
                  </a:schemeClr>
                </a:solidFill>
              </a:rPr>
              <a:t>Confirm that all of your information is accurate and complete - *check box to verify*</a:t>
            </a:r>
          </a:p>
          <a:p>
            <a:pPr marL="1200150" lvl="2" indent="-285750" algn="l">
              <a:buFont typeface="Arial" panose="020B0604020202020204" pitchFamily="34" charset="0"/>
              <a:buChar char="•"/>
            </a:pPr>
            <a:endParaRPr lang="en-US" dirty="0">
              <a:solidFill>
                <a:schemeClr val="bg2">
                  <a:lumMod val="10000"/>
                </a:schemeClr>
              </a:solidFill>
            </a:endParaRPr>
          </a:p>
          <a:p>
            <a:pPr marL="742950" lvl="1" indent="-285750" algn="l">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1681467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371DF-1184-C007-9845-68151D353AE4}"/>
              </a:ext>
            </a:extLst>
          </p:cNvPr>
          <p:cNvSpPr>
            <a:spLocks noGrp="1"/>
          </p:cNvSpPr>
          <p:nvPr>
            <p:ph type="ctrTitle"/>
          </p:nvPr>
        </p:nvSpPr>
        <p:spPr>
          <a:xfrm>
            <a:off x="685800" y="429702"/>
            <a:ext cx="7772400" cy="360007"/>
          </a:xfrm>
        </p:spPr>
        <p:txBody>
          <a:bodyPr>
            <a:normAutofit fontScale="90000"/>
          </a:bodyPr>
          <a:lstStyle/>
          <a:p>
            <a:r>
              <a:rPr lang="en-US" dirty="0"/>
              <a:t>Applying for Retirement</a:t>
            </a:r>
          </a:p>
        </p:txBody>
      </p:sp>
      <p:sp>
        <p:nvSpPr>
          <p:cNvPr id="3" name="Subtitle 2">
            <a:extLst>
              <a:ext uri="{FF2B5EF4-FFF2-40B4-BE49-F238E27FC236}">
                <a16:creationId xmlns:a16="http://schemas.microsoft.com/office/drawing/2014/main" id="{4FDB1774-A5CD-7272-8A4A-33DE5688AFF5}"/>
              </a:ext>
            </a:extLst>
          </p:cNvPr>
          <p:cNvSpPr>
            <a:spLocks noGrp="1"/>
          </p:cNvSpPr>
          <p:nvPr>
            <p:ph type="subTitle" idx="1"/>
          </p:nvPr>
        </p:nvSpPr>
        <p:spPr>
          <a:xfrm>
            <a:off x="1382712" y="838201"/>
            <a:ext cx="6500523" cy="3110344"/>
          </a:xfrm>
        </p:spPr>
        <p:txBody>
          <a:bodyPr>
            <a:normAutofit fontScale="92500" lnSpcReduction="10000"/>
          </a:bodyPr>
          <a:lstStyle/>
          <a:p>
            <a:pPr algn="ctr"/>
            <a:r>
              <a:rPr lang="en-US" b="1" dirty="0"/>
              <a:t>Retirement Benefit Payment Options – </a:t>
            </a:r>
            <a:r>
              <a:rPr lang="en-US" b="1" dirty="0">
                <a:solidFill>
                  <a:srgbClr val="FF0000"/>
                </a:solidFill>
              </a:rPr>
              <a:t>CHOOSE ONE</a:t>
            </a:r>
          </a:p>
          <a:p>
            <a:pPr marL="285750" indent="-285750">
              <a:buFont typeface="Arial" panose="020B0604020202020204" pitchFamily="34" charset="0"/>
              <a:buChar char="•"/>
            </a:pPr>
            <a:r>
              <a:rPr lang="en-US" i="1" dirty="0">
                <a:solidFill>
                  <a:schemeClr val="bg2">
                    <a:lumMod val="10000"/>
                  </a:schemeClr>
                </a:solidFill>
              </a:rPr>
              <a:t>Option 1</a:t>
            </a:r>
            <a:r>
              <a:rPr lang="en-US" dirty="0">
                <a:solidFill>
                  <a:schemeClr val="bg2">
                    <a:lumMod val="10000"/>
                  </a:schemeClr>
                </a:solidFill>
              </a:rPr>
              <a:t>: Maximum Allowance – payments stop at your death</a:t>
            </a:r>
          </a:p>
          <a:p>
            <a:pPr marL="285750" indent="-285750">
              <a:buFont typeface="Arial" panose="020B0604020202020204" pitchFamily="34" charset="0"/>
              <a:buChar char="•"/>
            </a:pPr>
            <a:r>
              <a:rPr lang="en-US" i="1" dirty="0">
                <a:solidFill>
                  <a:schemeClr val="bg2">
                    <a:lumMod val="10000"/>
                  </a:schemeClr>
                </a:solidFill>
              </a:rPr>
              <a:t>Option 2</a:t>
            </a:r>
            <a:r>
              <a:rPr lang="en-US" dirty="0">
                <a:solidFill>
                  <a:schemeClr val="bg2">
                    <a:lumMod val="10000"/>
                  </a:schemeClr>
                </a:solidFill>
              </a:rPr>
              <a:t>: 100% Joint &amp; Survivorship – reduced payments and transfer to your beneficiary after your death</a:t>
            </a:r>
          </a:p>
          <a:p>
            <a:pPr marL="285750" indent="-285750">
              <a:buFont typeface="Arial" panose="020B0604020202020204" pitchFamily="34" charset="0"/>
              <a:buChar char="•"/>
            </a:pPr>
            <a:r>
              <a:rPr lang="en-US" i="1" dirty="0">
                <a:solidFill>
                  <a:schemeClr val="bg2">
                    <a:lumMod val="10000"/>
                  </a:schemeClr>
                </a:solidFill>
              </a:rPr>
              <a:t>Option 3</a:t>
            </a:r>
            <a:r>
              <a:rPr lang="en-US" dirty="0">
                <a:solidFill>
                  <a:schemeClr val="bg2">
                    <a:lumMod val="10000"/>
                  </a:schemeClr>
                </a:solidFill>
              </a:rPr>
              <a:t>: 50% Joint &amp; Survivorship – reduced payments (slightly larger than in Option 2) and half the payment transfers to your beneficiary after your death</a:t>
            </a:r>
          </a:p>
          <a:p>
            <a:pPr marL="285750" indent="-285750">
              <a:buFont typeface="Arial" panose="020B0604020202020204" pitchFamily="34" charset="0"/>
              <a:buChar char="•"/>
            </a:pPr>
            <a:r>
              <a:rPr lang="en-US" i="1" dirty="0">
                <a:solidFill>
                  <a:schemeClr val="bg2">
                    <a:lumMod val="10000"/>
                  </a:schemeClr>
                </a:solidFill>
              </a:rPr>
              <a:t>Option 6-2</a:t>
            </a:r>
            <a:r>
              <a:rPr lang="en-US" dirty="0">
                <a:solidFill>
                  <a:schemeClr val="bg2">
                    <a:lumMod val="10000"/>
                  </a:schemeClr>
                </a:solidFill>
              </a:rPr>
              <a:t>: Modified Joint &amp; Survivor (combination MAX Allowance, Option 2) – reduced payment (larger than Option 2) and half the payment transfers to beneficiary *if you outlive your beneficiary, your payments increase to maximum allowance*</a:t>
            </a:r>
          </a:p>
          <a:p>
            <a:pPr marL="285750" indent="-285750">
              <a:buFont typeface="Arial" panose="020B0604020202020204" pitchFamily="34" charset="0"/>
              <a:buChar char="•"/>
            </a:pPr>
            <a:r>
              <a:rPr lang="en-US" i="1" dirty="0">
                <a:solidFill>
                  <a:schemeClr val="bg2">
                    <a:lumMod val="10000"/>
                  </a:schemeClr>
                </a:solidFill>
              </a:rPr>
              <a:t>Option 6-3</a:t>
            </a:r>
            <a:r>
              <a:rPr lang="en-US" dirty="0">
                <a:solidFill>
                  <a:schemeClr val="bg2">
                    <a:lumMod val="10000"/>
                  </a:schemeClr>
                </a:solidFill>
              </a:rPr>
              <a:t>: Modified Joint &amp; Survivor (combination MAX Allowance, Option 3) – reduced payment (larger than Option 3) and half the payment transfers to beneficiary *if you outlive your beneficiary, your payments increase to maximum allowance*</a:t>
            </a:r>
          </a:p>
        </p:txBody>
      </p:sp>
      <p:sp>
        <p:nvSpPr>
          <p:cNvPr id="4"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2621924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F53F9-1975-D969-7C0D-C32A6EA2E1F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F3D7F7B-F708-7F82-2BA4-92E018546977}"/>
              </a:ext>
            </a:extLst>
          </p:cNvPr>
          <p:cNvSpPr>
            <a:spLocks noGrp="1"/>
          </p:cNvSpPr>
          <p:nvPr>
            <p:ph type="ctrTitle"/>
          </p:nvPr>
        </p:nvSpPr>
        <p:spPr>
          <a:xfrm>
            <a:off x="685800" y="429702"/>
            <a:ext cx="7772400" cy="512834"/>
          </a:xfrm>
        </p:spPr>
        <p:txBody>
          <a:bodyPr>
            <a:normAutofit fontScale="90000"/>
          </a:bodyPr>
          <a:lstStyle/>
          <a:p>
            <a:r>
              <a:rPr lang="en-US" dirty="0"/>
              <a:t>Applying for Retirement </a:t>
            </a:r>
          </a:p>
        </p:txBody>
      </p:sp>
      <p:sp>
        <p:nvSpPr>
          <p:cNvPr id="8" name="Subtitle 7">
            <a:extLst>
              <a:ext uri="{FF2B5EF4-FFF2-40B4-BE49-F238E27FC236}">
                <a16:creationId xmlns:a16="http://schemas.microsoft.com/office/drawing/2014/main" id="{82A2629D-ABD1-9CB9-30A7-FF57ED03435D}"/>
              </a:ext>
            </a:extLst>
          </p:cNvPr>
          <p:cNvSpPr>
            <a:spLocks noGrp="1"/>
          </p:cNvSpPr>
          <p:nvPr>
            <p:ph type="subTitle" idx="1"/>
          </p:nvPr>
        </p:nvSpPr>
        <p:spPr>
          <a:xfrm>
            <a:off x="1382713" y="942537"/>
            <a:ext cx="6400800" cy="2853608"/>
          </a:xfrm>
        </p:spPr>
        <p:txBody>
          <a:bodyPr>
            <a:normAutofit/>
          </a:bodyPr>
          <a:lstStyle/>
          <a:p>
            <a:pPr marL="285750" indent="-285750">
              <a:buFont typeface="Arial" panose="020B0604020202020204" pitchFamily="34" charset="0"/>
              <a:buChar char="•"/>
            </a:pPr>
            <a:r>
              <a:rPr lang="en-US" dirty="0">
                <a:solidFill>
                  <a:schemeClr val="bg2">
                    <a:lumMod val="10000"/>
                  </a:schemeClr>
                </a:solidFill>
              </a:rPr>
              <a:t>Complete Step 2 continued</a:t>
            </a:r>
          </a:p>
          <a:p>
            <a:pPr marL="1200150" lvl="2" indent="-285750" algn="l">
              <a:buFont typeface="Arial" panose="020B0604020202020204" pitchFamily="34" charset="0"/>
              <a:buChar char="•"/>
            </a:pPr>
            <a:r>
              <a:rPr lang="en-US" dirty="0">
                <a:solidFill>
                  <a:schemeClr val="bg2">
                    <a:lumMod val="10000"/>
                  </a:schemeClr>
                </a:solidFill>
              </a:rPr>
              <a:t>Add a principal beneficiary for the Guaranteed Refund</a:t>
            </a:r>
          </a:p>
          <a:p>
            <a:pPr marL="1200150" lvl="2" indent="-285750" algn="l">
              <a:buFont typeface="Arial" panose="020B0604020202020204" pitchFamily="34" charset="0"/>
              <a:buChar char="•"/>
            </a:pPr>
            <a:r>
              <a:rPr lang="en-US" dirty="0">
                <a:solidFill>
                  <a:schemeClr val="bg2">
                    <a:lumMod val="10000"/>
                  </a:schemeClr>
                </a:solidFill>
              </a:rPr>
              <a:t>View/Edit your current beneficiaries – you can remove a beneficiary by clicking the red </a:t>
            </a:r>
            <a:r>
              <a:rPr lang="en-US" dirty="0">
                <a:solidFill>
                  <a:srgbClr val="FF0000"/>
                </a:solidFill>
              </a:rPr>
              <a:t>Decline</a:t>
            </a:r>
            <a:r>
              <a:rPr lang="en-US" dirty="0">
                <a:solidFill>
                  <a:schemeClr val="bg2">
                    <a:lumMod val="10000"/>
                  </a:schemeClr>
                </a:solidFill>
              </a:rPr>
              <a:t> button</a:t>
            </a:r>
          </a:p>
          <a:p>
            <a:pPr marL="1200150" lvl="2" indent="-285750" algn="l">
              <a:buFont typeface="Arial" panose="020B0604020202020204" pitchFamily="34" charset="0"/>
              <a:buChar char="•"/>
            </a:pPr>
            <a:r>
              <a:rPr lang="en-US" dirty="0">
                <a:solidFill>
                  <a:schemeClr val="bg2">
                    <a:lumMod val="10000"/>
                  </a:schemeClr>
                </a:solidFill>
              </a:rPr>
              <a:t>Add a principal beneficiary</a:t>
            </a:r>
          </a:p>
          <a:p>
            <a:pPr marL="1200150" lvl="2" indent="-285750" algn="l">
              <a:buFont typeface="Arial" panose="020B0604020202020204" pitchFamily="34" charset="0"/>
              <a:buChar char="•"/>
            </a:pPr>
            <a:r>
              <a:rPr lang="en-US" dirty="0">
                <a:solidFill>
                  <a:schemeClr val="bg2">
                    <a:lumMod val="10000"/>
                  </a:schemeClr>
                </a:solidFill>
              </a:rPr>
              <a:t>Add a contingent beneficiary</a:t>
            </a:r>
          </a:p>
          <a:p>
            <a:pPr marL="1200150" lvl="2" indent="-285750" algn="l">
              <a:buFont typeface="Arial" panose="020B0604020202020204" pitchFamily="34" charset="0"/>
              <a:buChar char="•"/>
            </a:pPr>
            <a:r>
              <a:rPr lang="en-US" dirty="0">
                <a:solidFill>
                  <a:schemeClr val="bg2">
                    <a:lumMod val="10000"/>
                  </a:schemeClr>
                </a:solidFill>
              </a:rPr>
              <a:t>Read the statement at the bottom of the page and check the box</a:t>
            </a: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209448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6D660-DDBB-2320-D8D5-53D4101606C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0420A69-DB20-72C2-81DE-3119CFD9A49C}"/>
              </a:ext>
            </a:extLst>
          </p:cNvPr>
          <p:cNvSpPr>
            <a:spLocks noGrp="1"/>
          </p:cNvSpPr>
          <p:nvPr>
            <p:ph type="ctrTitle"/>
          </p:nvPr>
        </p:nvSpPr>
        <p:spPr>
          <a:xfrm>
            <a:off x="685800" y="429702"/>
            <a:ext cx="7772400" cy="512834"/>
          </a:xfrm>
        </p:spPr>
        <p:txBody>
          <a:bodyPr>
            <a:normAutofit fontScale="90000"/>
          </a:bodyPr>
          <a:lstStyle/>
          <a:p>
            <a:r>
              <a:rPr lang="en-US" dirty="0"/>
              <a:t>Applying for Retirement </a:t>
            </a:r>
          </a:p>
        </p:txBody>
      </p:sp>
      <p:sp>
        <p:nvSpPr>
          <p:cNvPr id="8" name="Subtitle 7">
            <a:extLst>
              <a:ext uri="{FF2B5EF4-FFF2-40B4-BE49-F238E27FC236}">
                <a16:creationId xmlns:a16="http://schemas.microsoft.com/office/drawing/2014/main" id="{503EF386-9EEB-B249-F04B-041F39FA8317}"/>
              </a:ext>
            </a:extLst>
          </p:cNvPr>
          <p:cNvSpPr>
            <a:spLocks noGrp="1"/>
          </p:cNvSpPr>
          <p:nvPr>
            <p:ph type="subTitle" idx="1"/>
          </p:nvPr>
        </p:nvSpPr>
        <p:spPr>
          <a:xfrm>
            <a:off x="1382713" y="942537"/>
            <a:ext cx="6400800" cy="2853608"/>
          </a:xfrm>
        </p:spPr>
        <p:txBody>
          <a:bodyPr>
            <a:normAutofit/>
          </a:bodyPr>
          <a:lstStyle/>
          <a:p>
            <a:pPr marL="285750" indent="-285750">
              <a:buFont typeface="Arial" panose="020B0604020202020204" pitchFamily="34" charset="0"/>
              <a:buChar char="•"/>
            </a:pPr>
            <a:r>
              <a:rPr lang="en-US" dirty="0">
                <a:solidFill>
                  <a:schemeClr val="bg2">
                    <a:lumMod val="10000"/>
                  </a:schemeClr>
                </a:solidFill>
              </a:rPr>
              <a:t>Complete Step 2 continued</a:t>
            </a:r>
          </a:p>
          <a:p>
            <a:pPr marL="742950" lvl="1" indent="-285750" algn="l">
              <a:buFont typeface="Arial" panose="020B0604020202020204" pitchFamily="34" charset="0"/>
              <a:buChar char="•"/>
            </a:pPr>
            <a:r>
              <a:rPr lang="en-US" dirty="0">
                <a:solidFill>
                  <a:schemeClr val="bg2">
                    <a:lumMod val="10000"/>
                  </a:schemeClr>
                </a:solidFill>
              </a:rPr>
              <a:t>Choose if you want federal income tax withheld from your monthly retirement benefits</a:t>
            </a:r>
            <a:r>
              <a:rPr lang="en-US" b="1" dirty="0">
                <a:solidFill>
                  <a:schemeClr val="bg2">
                    <a:lumMod val="10000"/>
                  </a:schemeClr>
                </a:solidFill>
              </a:rPr>
              <a:t> </a:t>
            </a:r>
            <a:r>
              <a:rPr lang="en-US" dirty="0">
                <a:solidFill>
                  <a:schemeClr val="bg2">
                    <a:lumMod val="10000"/>
                  </a:schemeClr>
                </a:solidFill>
              </a:rPr>
              <a:t>(consult with a financial or tax advisor to ensure you are withholding the appropriate amount from your benefit payment)</a:t>
            </a:r>
          </a:p>
          <a:p>
            <a:pPr marL="1200150" lvl="2" indent="-285750" algn="l">
              <a:buFont typeface="Arial" panose="020B0604020202020204" pitchFamily="34" charset="0"/>
              <a:buChar char="•"/>
            </a:pPr>
            <a:r>
              <a:rPr lang="en-US" dirty="0">
                <a:solidFill>
                  <a:schemeClr val="bg2">
                    <a:lumMod val="10000"/>
                  </a:schemeClr>
                </a:solidFill>
              </a:rPr>
              <a:t>If you choose yes, enter your Federal Income Tax Withholding Preferences</a:t>
            </a:r>
          </a:p>
          <a:p>
            <a:pPr marL="1657350" lvl="3" indent="-285750" algn="l">
              <a:buFont typeface="Arial" panose="020B0604020202020204" pitchFamily="34" charset="0"/>
              <a:buChar char="•"/>
            </a:pPr>
            <a:r>
              <a:rPr lang="en-US" dirty="0">
                <a:solidFill>
                  <a:schemeClr val="bg2">
                    <a:lumMod val="10000"/>
                  </a:schemeClr>
                </a:solidFill>
              </a:rPr>
              <a:t>Enter marital status</a:t>
            </a:r>
          </a:p>
          <a:p>
            <a:pPr marL="1657350" lvl="3" indent="-285750" algn="l">
              <a:buFont typeface="Arial" panose="020B0604020202020204" pitchFamily="34" charset="0"/>
              <a:buChar char="•"/>
            </a:pPr>
            <a:r>
              <a:rPr lang="en-US" dirty="0">
                <a:solidFill>
                  <a:schemeClr val="bg2">
                    <a:lumMod val="10000"/>
                  </a:schemeClr>
                </a:solidFill>
              </a:rPr>
              <a:t>Enter number of allowances claimed</a:t>
            </a:r>
          </a:p>
          <a:p>
            <a:pPr marL="1657350" lvl="3" indent="-285750" algn="l">
              <a:buFont typeface="Arial" panose="020B0604020202020204" pitchFamily="34" charset="0"/>
              <a:buChar char="•"/>
            </a:pPr>
            <a:r>
              <a:rPr lang="en-US" dirty="0">
                <a:solidFill>
                  <a:schemeClr val="bg2">
                    <a:lumMod val="10000"/>
                  </a:schemeClr>
                </a:solidFill>
              </a:rPr>
              <a:t>Enter minimum monthly withholding (optional)</a:t>
            </a:r>
          </a:p>
          <a:p>
            <a:pPr marL="742950" lvl="1" indent="-285750" algn="l">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233966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1B978-D361-0E75-5D18-9695A3CFA3C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6F6CD4E-A61B-D1AF-D3E6-B061E1BBFF4E}"/>
              </a:ext>
            </a:extLst>
          </p:cNvPr>
          <p:cNvSpPr>
            <a:spLocks noGrp="1"/>
          </p:cNvSpPr>
          <p:nvPr>
            <p:ph type="ctrTitle"/>
          </p:nvPr>
        </p:nvSpPr>
        <p:spPr>
          <a:xfrm>
            <a:off x="685800" y="429702"/>
            <a:ext cx="7772400" cy="512834"/>
          </a:xfrm>
        </p:spPr>
        <p:txBody>
          <a:bodyPr>
            <a:normAutofit fontScale="90000"/>
          </a:bodyPr>
          <a:lstStyle/>
          <a:p>
            <a:r>
              <a:rPr lang="en-US" dirty="0"/>
              <a:t>Applying for Retirement </a:t>
            </a:r>
          </a:p>
        </p:txBody>
      </p:sp>
      <p:sp>
        <p:nvSpPr>
          <p:cNvPr id="8" name="Subtitle 7">
            <a:extLst>
              <a:ext uri="{FF2B5EF4-FFF2-40B4-BE49-F238E27FC236}">
                <a16:creationId xmlns:a16="http://schemas.microsoft.com/office/drawing/2014/main" id="{E2DDC385-97C5-5DF0-EAF9-1C447C3AA0E8}"/>
              </a:ext>
            </a:extLst>
          </p:cNvPr>
          <p:cNvSpPr>
            <a:spLocks noGrp="1"/>
          </p:cNvSpPr>
          <p:nvPr>
            <p:ph type="subTitle" idx="1"/>
          </p:nvPr>
        </p:nvSpPr>
        <p:spPr>
          <a:xfrm>
            <a:off x="1382713" y="942537"/>
            <a:ext cx="6400800" cy="2853608"/>
          </a:xfrm>
        </p:spPr>
        <p:txBody>
          <a:bodyPr>
            <a:normAutofit/>
          </a:bodyPr>
          <a:lstStyle/>
          <a:p>
            <a:pPr marL="285750" indent="-285750">
              <a:buFont typeface="Arial" panose="020B0604020202020204" pitchFamily="34" charset="0"/>
              <a:buChar char="•"/>
            </a:pPr>
            <a:r>
              <a:rPr lang="en-US" dirty="0">
                <a:solidFill>
                  <a:schemeClr val="bg2">
                    <a:lumMod val="10000"/>
                  </a:schemeClr>
                </a:solidFill>
              </a:rPr>
              <a:t>Complete Step 2 continued</a:t>
            </a:r>
          </a:p>
          <a:p>
            <a:pPr marL="742950" lvl="1" indent="-285750" algn="l">
              <a:buFont typeface="Arial" panose="020B0604020202020204" pitchFamily="34" charset="0"/>
              <a:buChar char="•"/>
            </a:pPr>
            <a:r>
              <a:rPr lang="en-US" dirty="0">
                <a:solidFill>
                  <a:schemeClr val="bg2">
                    <a:lumMod val="10000"/>
                  </a:schemeClr>
                </a:solidFill>
              </a:rPr>
              <a:t>Choose if you want North Carolina income tax withheld from your monthly retirement benefits</a:t>
            </a:r>
            <a:r>
              <a:rPr lang="en-US" b="1" dirty="0">
                <a:solidFill>
                  <a:schemeClr val="bg2">
                    <a:lumMod val="10000"/>
                  </a:schemeClr>
                </a:solidFill>
              </a:rPr>
              <a:t> </a:t>
            </a:r>
            <a:r>
              <a:rPr lang="en-US" dirty="0">
                <a:solidFill>
                  <a:schemeClr val="bg2">
                    <a:lumMod val="10000"/>
                  </a:schemeClr>
                </a:solidFill>
              </a:rPr>
              <a:t>(consult with a financial or tax advisor to ensure you are withholding the appropriate amount from your benefit payment)</a:t>
            </a:r>
          </a:p>
          <a:p>
            <a:pPr marL="1200150" lvl="2" indent="-285750" algn="l">
              <a:buFont typeface="Arial" panose="020B0604020202020204" pitchFamily="34" charset="0"/>
              <a:buChar char="•"/>
            </a:pPr>
            <a:r>
              <a:rPr lang="en-US" dirty="0">
                <a:solidFill>
                  <a:schemeClr val="bg2">
                    <a:lumMod val="10000"/>
                  </a:schemeClr>
                </a:solidFill>
              </a:rPr>
              <a:t>If you choose yes, enter your North Carolina Income Tax Withholding Preferences</a:t>
            </a:r>
          </a:p>
          <a:p>
            <a:pPr marL="1657350" lvl="3" indent="-285750" algn="l">
              <a:buFont typeface="Arial" panose="020B0604020202020204" pitchFamily="34" charset="0"/>
              <a:buChar char="•"/>
            </a:pPr>
            <a:r>
              <a:rPr lang="en-US" dirty="0">
                <a:solidFill>
                  <a:schemeClr val="bg2">
                    <a:lumMod val="10000"/>
                  </a:schemeClr>
                </a:solidFill>
              </a:rPr>
              <a:t>Enter marital status</a:t>
            </a:r>
          </a:p>
          <a:p>
            <a:pPr marL="1657350" lvl="3" indent="-285750" algn="l">
              <a:buFont typeface="Arial" panose="020B0604020202020204" pitchFamily="34" charset="0"/>
              <a:buChar char="•"/>
            </a:pPr>
            <a:r>
              <a:rPr lang="en-US" dirty="0">
                <a:solidFill>
                  <a:schemeClr val="bg2">
                    <a:lumMod val="10000"/>
                  </a:schemeClr>
                </a:solidFill>
              </a:rPr>
              <a:t>Enter number of allowances claimed</a:t>
            </a:r>
          </a:p>
          <a:p>
            <a:pPr marL="1657350" lvl="3" indent="-285750" algn="l">
              <a:buFont typeface="Arial" panose="020B0604020202020204" pitchFamily="34" charset="0"/>
              <a:buChar char="•"/>
            </a:pPr>
            <a:r>
              <a:rPr lang="en-US" dirty="0">
                <a:solidFill>
                  <a:schemeClr val="bg2">
                    <a:lumMod val="10000"/>
                  </a:schemeClr>
                </a:solidFill>
              </a:rPr>
              <a:t>Enter minimum monthly withholding (optional)</a:t>
            </a:r>
          </a:p>
          <a:p>
            <a:pPr marL="742950" lvl="1" indent="-285750" algn="l">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1734379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4E482-3BC3-8C43-B130-2B8272A31F4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7D467DF-69C1-E287-C3D3-B57118142F0E}"/>
              </a:ext>
            </a:extLst>
          </p:cNvPr>
          <p:cNvSpPr>
            <a:spLocks noGrp="1"/>
          </p:cNvSpPr>
          <p:nvPr>
            <p:ph type="ctrTitle"/>
          </p:nvPr>
        </p:nvSpPr>
        <p:spPr>
          <a:xfrm>
            <a:off x="685800" y="429702"/>
            <a:ext cx="7772400" cy="512834"/>
          </a:xfrm>
        </p:spPr>
        <p:txBody>
          <a:bodyPr>
            <a:normAutofit fontScale="90000"/>
          </a:bodyPr>
          <a:lstStyle/>
          <a:p>
            <a:r>
              <a:rPr lang="en-US" dirty="0"/>
              <a:t>Applying for Retirement </a:t>
            </a:r>
          </a:p>
        </p:txBody>
      </p:sp>
      <p:sp>
        <p:nvSpPr>
          <p:cNvPr id="8" name="Subtitle 7">
            <a:extLst>
              <a:ext uri="{FF2B5EF4-FFF2-40B4-BE49-F238E27FC236}">
                <a16:creationId xmlns:a16="http://schemas.microsoft.com/office/drawing/2014/main" id="{B9181A84-90F5-EF2B-403A-D276CEDC8B98}"/>
              </a:ext>
            </a:extLst>
          </p:cNvPr>
          <p:cNvSpPr>
            <a:spLocks noGrp="1"/>
          </p:cNvSpPr>
          <p:nvPr>
            <p:ph type="subTitle" idx="1"/>
          </p:nvPr>
        </p:nvSpPr>
        <p:spPr>
          <a:xfrm>
            <a:off x="1382713" y="942537"/>
            <a:ext cx="6400800" cy="2725780"/>
          </a:xfrm>
        </p:spPr>
        <p:txBody>
          <a:bodyPr>
            <a:normAutofit fontScale="92500" lnSpcReduction="10000"/>
          </a:bodyPr>
          <a:lstStyle/>
          <a:p>
            <a:pPr marL="285750" indent="-285750">
              <a:buFont typeface="Arial" panose="020B0604020202020204" pitchFamily="34" charset="0"/>
              <a:buChar char="•"/>
            </a:pPr>
            <a:r>
              <a:rPr lang="en-US" dirty="0">
                <a:solidFill>
                  <a:schemeClr val="bg2">
                    <a:lumMod val="10000"/>
                  </a:schemeClr>
                </a:solidFill>
              </a:rPr>
              <a:t>Step 2 continued</a:t>
            </a:r>
          </a:p>
          <a:p>
            <a:pPr marL="742950" lvl="1" indent="-285750" algn="l">
              <a:buFont typeface="Arial" panose="020B0604020202020204" pitchFamily="34" charset="0"/>
              <a:buChar char="•"/>
            </a:pPr>
            <a:r>
              <a:rPr lang="en-US" dirty="0">
                <a:solidFill>
                  <a:schemeClr val="bg2">
                    <a:lumMod val="10000"/>
                  </a:schemeClr>
                </a:solidFill>
              </a:rPr>
              <a:t>Set up direct deposit </a:t>
            </a:r>
          </a:p>
          <a:p>
            <a:pPr marL="742950" lvl="1" indent="-285750" algn="l">
              <a:buFont typeface="Arial" panose="020B0604020202020204" pitchFamily="34" charset="0"/>
              <a:buChar char="•"/>
            </a:pPr>
            <a:r>
              <a:rPr lang="en-US" dirty="0">
                <a:solidFill>
                  <a:schemeClr val="bg2">
                    <a:lumMod val="10000"/>
                  </a:schemeClr>
                </a:solidFill>
              </a:rPr>
              <a:t>Choosing the </a:t>
            </a:r>
            <a:r>
              <a:rPr lang="en-US" b="1" dirty="0">
                <a:solidFill>
                  <a:schemeClr val="bg2">
                    <a:lumMod val="10000"/>
                  </a:schemeClr>
                </a:solidFill>
              </a:rPr>
              <a:t>Contributory Death Benefit for Retired Members </a:t>
            </a:r>
            <a:r>
              <a:rPr lang="en-US" dirty="0">
                <a:solidFill>
                  <a:schemeClr val="bg2">
                    <a:lumMod val="10000"/>
                  </a:schemeClr>
                </a:solidFill>
              </a:rPr>
              <a:t>– review your monthly cost for the benefit</a:t>
            </a:r>
          </a:p>
          <a:p>
            <a:pPr marL="1200150" lvl="2" indent="-285750" algn="l">
              <a:buFont typeface="Arial" panose="020B0604020202020204" pitchFamily="34" charset="0"/>
              <a:buChar char="•"/>
            </a:pPr>
            <a:r>
              <a:rPr lang="en-US" dirty="0">
                <a:solidFill>
                  <a:schemeClr val="bg2">
                    <a:lumMod val="10000"/>
                  </a:schemeClr>
                </a:solidFill>
              </a:rPr>
              <a:t>Optional $10,000 benefit payable at your death</a:t>
            </a:r>
          </a:p>
          <a:p>
            <a:pPr marL="1200150" lvl="2" indent="-285750" algn="l">
              <a:buFont typeface="Arial" panose="020B0604020202020204" pitchFamily="34" charset="0"/>
              <a:buChar char="•"/>
            </a:pPr>
            <a:r>
              <a:rPr lang="en-US" dirty="0">
                <a:solidFill>
                  <a:schemeClr val="bg2">
                    <a:lumMod val="10000"/>
                  </a:schemeClr>
                </a:solidFill>
              </a:rPr>
              <a:t>Available to you at a low cost per month</a:t>
            </a:r>
          </a:p>
          <a:p>
            <a:pPr marL="1200150" lvl="2" indent="-285750" algn="l">
              <a:buFont typeface="Arial" panose="020B0604020202020204" pitchFamily="34" charset="0"/>
              <a:buChar char="•"/>
            </a:pPr>
            <a:r>
              <a:rPr lang="en-US" dirty="0">
                <a:solidFill>
                  <a:schemeClr val="bg2">
                    <a:lumMod val="10000"/>
                  </a:schemeClr>
                </a:solidFill>
              </a:rPr>
              <a:t>Deducted from your benefit payment</a:t>
            </a:r>
          </a:p>
          <a:p>
            <a:pPr marL="1200150" lvl="2" indent="-285750" algn="l">
              <a:buFont typeface="Arial" panose="020B0604020202020204" pitchFamily="34" charset="0"/>
              <a:buChar char="•"/>
            </a:pPr>
            <a:r>
              <a:rPr lang="en-US" dirty="0">
                <a:solidFill>
                  <a:schemeClr val="bg2">
                    <a:lumMod val="10000"/>
                  </a:schemeClr>
                </a:solidFill>
              </a:rPr>
              <a:t>Complete Form 333 </a:t>
            </a:r>
            <a:r>
              <a:rPr lang="en-US" u="sng" dirty="0">
                <a:solidFill>
                  <a:schemeClr val="bg2">
                    <a:lumMod val="10000"/>
                  </a:schemeClr>
                </a:solidFill>
              </a:rPr>
              <a:t>no later than 60 days </a:t>
            </a:r>
            <a:r>
              <a:rPr lang="en-US" dirty="0">
                <a:solidFill>
                  <a:schemeClr val="bg2">
                    <a:lumMod val="10000"/>
                  </a:schemeClr>
                </a:solidFill>
              </a:rPr>
              <a:t>after your retirement date</a:t>
            </a:r>
          </a:p>
          <a:p>
            <a:pPr marL="1200150" lvl="2" indent="-285750" algn="l">
              <a:buFont typeface="Arial" panose="020B0604020202020204" pitchFamily="34" charset="0"/>
              <a:buChar char="•"/>
            </a:pPr>
            <a:r>
              <a:rPr lang="en-US" dirty="0">
                <a:solidFill>
                  <a:schemeClr val="bg2">
                    <a:lumMod val="10000"/>
                  </a:schemeClr>
                </a:solidFill>
              </a:rPr>
              <a:t>Choose your Contributory Death Benefit Preference</a:t>
            </a:r>
          </a:p>
          <a:p>
            <a:pPr marL="1200150" lvl="2" indent="-285750" algn="l">
              <a:buFont typeface="Arial" panose="020B0604020202020204" pitchFamily="34" charset="0"/>
              <a:buChar char="•"/>
            </a:pPr>
            <a:r>
              <a:rPr lang="en-US" dirty="0">
                <a:solidFill>
                  <a:schemeClr val="bg2">
                    <a:lumMod val="10000"/>
                  </a:schemeClr>
                </a:solidFill>
              </a:rPr>
              <a:t>Read the statement at the bottom of the page and check the box</a:t>
            </a:r>
            <a:endParaRPr lang="en-US" b="1" dirty="0">
              <a:solidFill>
                <a:srgbClr val="FF0000"/>
              </a:solidFill>
            </a:endParaRPr>
          </a:p>
          <a:p>
            <a:pPr marL="285750" indent="-285750">
              <a:buFont typeface="Arial" panose="020B0604020202020204" pitchFamily="34" charset="0"/>
              <a:buChar char="•"/>
            </a:pPr>
            <a:endParaRPr lang="en-US" dirty="0"/>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588736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CDE46-7B47-4CAF-A21C-3A912F5C3A7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56667A0-9BFC-4291-21E2-CFB9FA1EF55E}"/>
              </a:ext>
            </a:extLst>
          </p:cNvPr>
          <p:cNvSpPr>
            <a:spLocks noGrp="1"/>
          </p:cNvSpPr>
          <p:nvPr>
            <p:ph type="ctrTitle"/>
          </p:nvPr>
        </p:nvSpPr>
        <p:spPr>
          <a:xfrm>
            <a:off x="685800" y="429702"/>
            <a:ext cx="7772400" cy="512834"/>
          </a:xfrm>
        </p:spPr>
        <p:txBody>
          <a:bodyPr>
            <a:normAutofit fontScale="90000"/>
          </a:bodyPr>
          <a:lstStyle/>
          <a:p>
            <a:r>
              <a:rPr lang="en-US" dirty="0"/>
              <a:t>Applying for Retirement </a:t>
            </a:r>
          </a:p>
        </p:txBody>
      </p:sp>
      <p:sp>
        <p:nvSpPr>
          <p:cNvPr id="8" name="Subtitle 7">
            <a:extLst>
              <a:ext uri="{FF2B5EF4-FFF2-40B4-BE49-F238E27FC236}">
                <a16:creationId xmlns:a16="http://schemas.microsoft.com/office/drawing/2014/main" id="{1362EDB1-07AA-3D1B-98FD-E9011FD10596}"/>
              </a:ext>
            </a:extLst>
          </p:cNvPr>
          <p:cNvSpPr>
            <a:spLocks noGrp="1"/>
          </p:cNvSpPr>
          <p:nvPr>
            <p:ph type="subTitle" idx="1"/>
          </p:nvPr>
        </p:nvSpPr>
        <p:spPr>
          <a:xfrm>
            <a:off x="1382713" y="942537"/>
            <a:ext cx="6400800" cy="2725780"/>
          </a:xfrm>
        </p:spPr>
        <p:txBody>
          <a:bodyPr>
            <a:normAutofit/>
          </a:bodyPr>
          <a:lstStyle/>
          <a:p>
            <a:pPr marL="285750" indent="-285750">
              <a:buFont typeface="Arial" panose="020B0604020202020204" pitchFamily="34" charset="0"/>
              <a:buChar char="•"/>
            </a:pPr>
            <a:r>
              <a:rPr lang="en-US" dirty="0">
                <a:solidFill>
                  <a:schemeClr val="bg2">
                    <a:lumMod val="10000"/>
                  </a:schemeClr>
                </a:solidFill>
              </a:rPr>
              <a:t>Step 2 continued</a:t>
            </a:r>
          </a:p>
          <a:p>
            <a:pPr marL="742950" lvl="1" indent="-285750" algn="l">
              <a:buFont typeface="Arial" panose="020B0604020202020204" pitchFamily="34" charset="0"/>
              <a:buChar char="•"/>
            </a:pPr>
            <a:r>
              <a:rPr lang="en-US" b="1" dirty="0">
                <a:solidFill>
                  <a:srgbClr val="FF0000"/>
                </a:solidFill>
              </a:rPr>
              <a:t>Review your selected options and confirm your information (scroll down to view all information)</a:t>
            </a:r>
          </a:p>
          <a:p>
            <a:pPr marL="742950" lvl="1" indent="-285750" algn="l">
              <a:buFont typeface="Arial" panose="020B0604020202020204" pitchFamily="34" charset="0"/>
              <a:buChar char="•"/>
            </a:pPr>
            <a:r>
              <a:rPr lang="en-US" b="1" dirty="0">
                <a:solidFill>
                  <a:srgbClr val="FF0000"/>
                </a:solidFill>
              </a:rPr>
              <a:t>Make sure to review ALL information on the screen</a:t>
            </a:r>
          </a:p>
          <a:p>
            <a:pPr marL="742950" lvl="1" indent="-285750" algn="l">
              <a:buFont typeface="Arial" panose="020B0604020202020204" pitchFamily="34" charset="0"/>
              <a:buChar char="•"/>
            </a:pPr>
            <a:r>
              <a:rPr lang="en-US" dirty="0">
                <a:solidFill>
                  <a:schemeClr val="bg2">
                    <a:lumMod val="10000"/>
                  </a:schemeClr>
                </a:solidFill>
              </a:rPr>
              <a:t>If you need to fix something, click the BACK button at the bottom of the screen to correct information</a:t>
            </a:r>
          </a:p>
          <a:p>
            <a:pPr marL="742950" lvl="1" indent="-285750" algn="l">
              <a:buFont typeface="Arial" panose="020B0604020202020204" pitchFamily="34" charset="0"/>
              <a:buChar char="•"/>
            </a:pPr>
            <a:r>
              <a:rPr lang="en-US" dirty="0">
                <a:solidFill>
                  <a:schemeClr val="bg2">
                    <a:lumMod val="10000"/>
                  </a:schemeClr>
                </a:solidFill>
              </a:rPr>
              <a:t>Read and confirm all three statements under </a:t>
            </a:r>
            <a:r>
              <a:rPr lang="en-US" b="1" dirty="0">
                <a:solidFill>
                  <a:schemeClr val="bg2">
                    <a:lumMod val="10000"/>
                  </a:schemeClr>
                </a:solidFill>
              </a:rPr>
              <a:t>Confirmation (Required) -</a:t>
            </a:r>
            <a:r>
              <a:rPr lang="en-US" dirty="0">
                <a:solidFill>
                  <a:schemeClr val="bg2">
                    <a:lumMod val="10000"/>
                  </a:schemeClr>
                </a:solidFill>
              </a:rPr>
              <a:t> check the boxes</a:t>
            </a:r>
            <a:endParaRPr lang="en-US" b="1" dirty="0">
              <a:solidFill>
                <a:schemeClr val="bg2">
                  <a:lumMod val="10000"/>
                </a:schemeClr>
              </a:solidFill>
            </a:endParaRPr>
          </a:p>
          <a:p>
            <a:pPr marL="742950" lvl="1" indent="-285750" algn="l">
              <a:buFont typeface="Arial" panose="020B0604020202020204" pitchFamily="34" charset="0"/>
              <a:buChar char="•"/>
            </a:pPr>
            <a:r>
              <a:rPr lang="en-US" dirty="0">
                <a:solidFill>
                  <a:schemeClr val="bg2">
                    <a:lumMod val="10000"/>
                  </a:schemeClr>
                </a:solidFill>
              </a:rPr>
              <a:t>Hit </a:t>
            </a:r>
            <a:r>
              <a:rPr lang="en-US" dirty="0">
                <a:solidFill>
                  <a:schemeClr val="bg1">
                    <a:lumMod val="95000"/>
                  </a:schemeClr>
                </a:solidFill>
                <a:highlight>
                  <a:srgbClr val="008000"/>
                </a:highlight>
              </a:rPr>
              <a:t>Submit </a:t>
            </a:r>
            <a:r>
              <a:rPr lang="en-US" dirty="0">
                <a:solidFill>
                  <a:schemeClr val="bg2">
                    <a:lumMod val="10000"/>
                  </a:schemeClr>
                </a:solidFill>
              </a:rPr>
              <a:t>in the bottom right corner</a:t>
            </a:r>
          </a:p>
          <a:p>
            <a:pPr marL="742950" lvl="1" indent="-285750" algn="l">
              <a:buFont typeface="Arial" panose="020B0604020202020204" pitchFamily="34" charset="0"/>
              <a:buChar char="•"/>
            </a:pPr>
            <a:r>
              <a:rPr lang="en-US" dirty="0">
                <a:solidFill>
                  <a:schemeClr val="bg2">
                    <a:lumMod val="10000"/>
                  </a:schemeClr>
                </a:solidFill>
              </a:rPr>
              <a:t>On the next screen click </a:t>
            </a:r>
            <a:r>
              <a:rPr lang="en-US" dirty="0">
                <a:solidFill>
                  <a:schemeClr val="bg1">
                    <a:lumMod val="95000"/>
                  </a:schemeClr>
                </a:solidFill>
                <a:highlight>
                  <a:srgbClr val="008000"/>
                </a:highlight>
              </a:rPr>
              <a:t>Continue to Step 3</a:t>
            </a:r>
          </a:p>
          <a:p>
            <a:pPr marL="742950" lvl="1" indent="-285750" algn="l">
              <a:buFont typeface="Arial" panose="020B0604020202020204" pitchFamily="34" charset="0"/>
              <a:buChar char="•"/>
            </a:pPr>
            <a:endParaRPr lang="en-US" b="1" dirty="0">
              <a:solidFill>
                <a:schemeClr val="bg2">
                  <a:lumMod val="10000"/>
                </a:schemeClr>
              </a:solidFill>
            </a:endParaRPr>
          </a:p>
          <a:p>
            <a:pPr marL="285750" indent="-285750">
              <a:buFont typeface="Arial" panose="020B0604020202020204" pitchFamily="34" charset="0"/>
              <a:buChar char="•"/>
            </a:pPr>
            <a:endParaRPr lang="en-US" dirty="0"/>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2757261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EAFC5-E3F2-3C66-95AA-93AAD4A3D39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A3F0FEF-4713-B0BC-FA57-EA7BFEAED8CF}"/>
              </a:ext>
            </a:extLst>
          </p:cNvPr>
          <p:cNvSpPr>
            <a:spLocks noGrp="1"/>
          </p:cNvSpPr>
          <p:nvPr>
            <p:ph type="ctrTitle"/>
          </p:nvPr>
        </p:nvSpPr>
        <p:spPr>
          <a:xfrm>
            <a:off x="685800" y="526473"/>
            <a:ext cx="7772400" cy="387928"/>
          </a:xfrm>
        </p:spPr>
        <p:txBody>
          <a:bodyPr>
            <a:normAutofit fontScale="90000"/>
          </a:bodyPr>
          <a:lstStyle/>
          <a:p>
            <a:r>
              <a:rPr lang="en-US" dirty="0"/>
              <a:t>Applying for Retirement </a:t>
            </a:r>
            <a:br>
              <a:rPr lang="en-US" dirty="0"/>
            </a:br>
            <a:endParaRPr lang="en-US" sz="2000" dirty="0"/>
          </a:p>
        </p:txBody>
      </p:sp>
      <p:sp>
        <p:nvSpPr>
          <p:cNvPr id="8" name="Subtitle 7">
            <a:extLst>
              <a:ext uri="{FF2B5EF4-FFF2-40B4-BE49-F238E27FC236}">
                <a16:creationId xmlns:a16="http://schemas.microsoft.com/office/drawing/2014/main" id="{B34760FC-CD41-4BC2-755A-029A91D32497}"/>
              </a:ext>
            </a:extLst>
          </p:cNvPr>
          <p:cNvSpPr>
            <a:spLocks noGrp="1"/>
          </p:cNvSpPr>
          <p:nvPr>
            <p:ph type="subTitle" idx="1"/>
          </p:nvPr>
        </p:nvSpPr>
        <p:spPr>
          <a:xfrm>
            <a:off x="1382713" y="914401"/>
            <a:ext cx="6400800" cy="2978726"/>
          </a:xfrm>
        </p:spPr>
        <p:txBody>
          <a:bodyPr>
            <a:normAutofit fontScale="92500" lnSpcReduction="20000"/>
          </a:bodyPr>
          <a:lstStyle/>
          <a:p>
            <a:pPr marL="285750" indent="-285750">
              <a:buFont typeface="Arial" panose="020B0604020202020204" pitchFamily="34" charset="0"/>
              <a:buChar char="•"/>
            </a:pPr>
            <a:r>
              <a:rPr lang="en-US" dirty="0">
                <a:solidFill>
                  <a:schemeClr val="bg2">
                    <a:lumMod val="10000"/>
                  </a:schemeClr>
                </a:solidFill>
              </a:rPr>
              <a:t>Return the completed Form 6E to the Retirement System</a:t>
            </a:r>
          </a:p>
          <a:p>
            <a:pPr marL="742950" lvl="1" indent="-285750" algn="l">
              <a:buFont typeface="Arial" panose="020B0604020202020204" pitchFamily="34" charset="0"/>
              <a:buChar char="•"/>
            </a:pPr>
            <a:r>
              <a:rPr lang="en-US" dirty="0">
                <a:solidFill>
                  <a:schemeClr val="bg2">
                    <a:lumMod val="10000"/>
                  </a:schemeClr>
                </a:solidFill>
              </a:rPr>
              <a:t>If the form is properly completed and returned to the Retirement System by the 10</a:t>
            </a:r>
            <a:r>
              <a:rPr lang="en-US" baseline="30000" dirty="0">
                <a:solidFill>
                  <a:schemeClr val="bg2">
                    <a:lumMod val="10000"/>
                  </a:schemeClr>
                </a:solidFill>
              </a:rPr>
              <a:t>th</a:t>
            </a:r>
            <a:r>
              <a:rPr lang="en-US" dirty="0">
                <a:solidFill>
                  <a:schemeClr val="bg2">
                    <a:lumMod val="10000"/>
                  </a:schemeClr>
                </a:solidFill>
              </a:rPr>
              <a:t> day of your retirement month, your first benefit payment will be issued on the 25</a:t>
            </a:r>
            <a:r>
              <a:rPr lang="en-US" baseline="30000" dirty="0">
                <a:solidFill>
                  <a:schemeClr val="bg2">
                    <a:lumMod val="10000"/>
                  </a:schemeClr>
                </a:solidFill>
              </a:rPr>
              <a:t>th</a:t>
            </a:r>
            <a:r>
              <a:rPr lang="en-US" dirty="0">
                <a:solidFill>
                  <a:schemeClr val="bg2">
                    <a:lumMod val="10000"/>
                  </a:schemeClr>
                </a:solidFill>
              </a:rPr>
              <a:t> of that month</a:t>
            </a:r>
          </a:p>
          <a:p>
            <a:pPr marL="742950" lvl="1" indent="-285750" algn="l">
              <a:buFont typeface="Arial" panose="020B0604020202020204" pitchFamily="34" charset="0"/>
              <a:buChar char="•"/>
            </a:pPr>
            <a:r>
              <a:rPr lang="en-US" dirty="0">
                <a:solidFill>
                  <a:schemeClr val="bg2">
                    <a:lumMod val="10000"/>
                  </a:schemeClr>
                </a:solidFill>
              </a:rPr>
              <a:t>If the form is not returned by the 10</a:t>
            </a:r>
            <a:r>
              <a:rPr lang="en-US" baseline="30000" dirty="0">
                <a:solidFill>
                  <a:schemeClr val="bg2">
                    <a:lumMod val="10000"/>
                  </a:schemeClr>
                </a:solidFill>
              </a:rPr>
              <a:t>th</a:t>
            </a:r>
            <a:r>
              <a:rPr lang="en-US" dirty="0">
                <a:solidFill>
                  <a:schemeClr val="bg2">
                    <a:lumMod val="10000"/>
                  </a:schemeClr>
                </a:solidFill>
              </a:rPr>
              <a:t> day of your retirement month, but is returned to the System by the 25</a:t>
            </a:r>
            <a:r>
              <a:rPr lang="en-US" baseline="30000" dirty="0">
                <a:solidFill>
                  <a:schemeClr val="bg2">
                    <a:lumMod val="10000"/>
                  </a:schemeClr>
                </a:solidFill>
              </a:rPr>
              <a:t>th</a:t>
            </a:r>
            <a:r>
              <a:rPr lang="en-US" dirty="0">
                <a:solidFill>
                  <a:schemeClr val="bg2">
                    <a:lumMod val="10000"/>
                  </a:schemeClr>
                </a:solidFill>
              </a:rPr>
              <a:t> your first payment will be issued within a week after the 25</a:t>
            </a:r>
            <a:r>
              <a:rPr lang="en-US" baseline="30000" dirty="0">
                <a:solidFill>
                  <a:schemeClr val="bg2">
                    <a:lumMod val="10000"/>
                  </a:schemeClr>
                </a:solidFill>
              </a:rPr>
              <a:t>th</a:t>
            </a:r>
            <a:r>
              <a:rPr lang="en-US" dirty="0">
                <a:solidFill>
                  <a:schemeClr val="bg2">
                    <a:lumMod val="10000"/>
                  </a:schemeClr>
                </a:solidFill>
              </a:rPr>
              <a:t> day of the month in which the Form 6E was received</a:t>
            </a:r>
          </a:p>
          <a:p>
            <a:pPr marL="742950" lvl="1" indent="-285750" algn="l">
              <a:buFont typeface="Arial" panose="020B0604020202020204" pitchFamily="34" charset="0"/>
              <a:buChar char="•"/>
            </a:pPr>
            <a:r>
              <a:rPr lang="en-US" dirty="0">
                <a:solidFill>
                  <a:schemeClr val="bg2">
                    <a:lumMod val="10000"/>
                  </a:schemeClr>
                </a:solidFill>
              </a:rPr>
              <a:t>If the form is returned to the System after the 25</a:t>
            </a:r>
            <a:r>
              <a:rPr lang="en-US" baseline="30000" dirty="0">
                <a:solidFill>
                  <a:schemeClr val="bg2">
                    <a:lumMod val="10000"/>
                  </a:schemeClr>
                </a:solidFill>
              </a:rPr>
              <a:t>th</a:t>
            </a:r>
            <a:r>
              <a:rPr lang="en-US" dirty="0">
                <a:solidFill>
                  <a:schemeClr val="bg2">
                    <a:lumMod val="10000"/>
                  </a:schemeClr>
                </a:solidFill>
              </a:rPr>
              <a:t> of the month in which it is first payable, your first benefit payment will be issued within a week after the System receives your completed Form 6E – if a retroactive amount is payable to you, </a:t>
            </a:r>
            <a:r>
              <a:rPr lang="en-US">
                <a:solidFill>
                  <a:schemeClr val="bg2">
                    <a:lumMod val="10000"/>
                  </a:schemeClr>
                </a:solidFill>
              </a:rPr>
              <a:t>it will be </a:t>
            </a:r>
            <a:r>
              <a:rPr lang="en-US" dirty="0">
                <a:solidFill>
                  <a:schemeClr val="bg2">
                    <a:lumMod val="10000"/>
                  </a:schemeClr>
                </a:solidFill>
              </a:rPr>
              <a:t>included in your first payment</a:t>
            </a:r>
          </a:p>
          <a:p>
            <a:pPr marL="285750" indent="-285750">
              <a:buFont typeface="Arial" panose="020B0604020202020204" pitchFamily="34" charset="0"/>
              <a:buChar char="•"/>
            </a:pPr>
            <a:r>
              <a:rPr lang="en-US" dirty="0">
                <a:solidFill>
                  <a:schemeClr val="bg2">
                    <a:lumMod val="10000"/>
                  </a:schemeClr>
                </a:solidFill>
              </a:rPr>
              <a:t>Once your properly completed Form 6E is received by the System, you will receive a confirmation letter listing the option you selected and the date your first benefit will be issued</a:t>
            </a: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2190441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C15DC-A0B4-7830-A934-1A69E82FB87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B9846B6-6417-7914-4B43-71A4A5041DCB}"/>
              </a:ext>
            </a:extLst>
          </p:cNvPr>
          <p:cNvSpPr>
            <a:spLocks noGrp="1"/>
          </p:cNvSpPr>
          <p:nvPr>
            <p:ph type="ctrTitle"/>
          </p:nvPr>
        </p:nvSpPr>
        <p:spPr>
          <a:xfrm>
            <a:off x="685800" y="429702"/>
            <a:ext cx="7772400" cy="664807"/>
          </a:xfrm>
        </p:spPr>
        <p:txBody>
          <a:bodyPr>
            <a:normAutofit fontScale="90000"/>
          </a:bodyPr>
          <a:lstStyle/>
          <a:p>
            <a:r>
              <a:rPr lang="en-US" dirty="0"/>
              <a:t>Applying for Retirement </a:t>
            </a:r>
            <a:br>
              <a:rPr lang="en-US" dirty="0"/>
            </a:br>
            <a:r>
              <a:rPr lang="en-US" sz="2000" b="1" dirty="0">
                <a:solidFill>
                  <a:schemeClr val="accent2"/>
                </a:solidFill>
              </a:rPr>
              <a:t>30-60 Days Before Your Retirement Date</a:t>
            </a:r>
            <a:endParaRPr lang="en-US" sz="2000" dirty="0"/>
          </a:p>
        </p:txBody>
      </p:sp>
      <p:sp>
        <p:nvSpPr>
          <p:cNvPr id="8" name="Subtitle 7">
            <a:extLst>
              <a:ext uri="{FF2B5EF4-FFF2-40B4-BE49-F238E27FC236}">
                <a16:creationId xmlns:a16="http://schemas.microsoft.com/office/drawing/2014/main" id="{2415274D-FBC1-29DD-60A1-95EB5E1956C5}"/>
              </a:ext>
            </a:extLst>
          </p:cNvPr>
          <p:cNvSpPr>
            <a:spLocks noGrp="1"/>
          </p:cNvSpPr>
          <p:nvPr>
            <p:ph type="subTitle" idx="1"/>
          </p:nvPr>
        </p:nvSpPr>
        <p:spPr>
          <a:xfrm>
            <a:off x="1382713" y="1447799"/>
            <a:ext cx="6400800" cy="2348345"/>
          </a:xfrm>
        </p:spPr>
        <p:txBody>
          <a:bodyPr>
            <a:normAutofit/>
          </a:bodyPr>
          <a:lstStyle/>
          <a:p>
            <a:pPr marL="285750" indent="-285750">
              <a:buFont typeface="Arial" panose="020B0604020202020204" pitchFamily="34" charset="0"/>
              <a:buChar char="•"/>
            </a:pPr>
            <a:r>
              <a:rPr lang="en-US" dirty="0">
                <a:solidFill>
                  <a:schemeClr val="bg2">
                    <a:lumMod val="10000"/>
                  </a:schemeClr>
                </a:solidFill>
              </a:rPr>
              <a:t>If you enrolled in the optional Contributory Death Benefit for Retired Members, you will receive Form 333BEN to complete and return to the Retirement System</a:t>
            </a:r>
          </a:p>
          <a:p>
            <a:pPr marL="285750" indent="-285750">
              <a:buFont typeface="Arial" panose="020B0604020202020204" pitchFamily="34" charset="0"/>
              <a:buChar char="•"/>
            </a:pPr>
            <a:r>
              <a:rPr lang="en-US" dirty="0">
                <a:solidFill>
                  <a:schemeClr val="bg2">
                    <a:lumMod val="10000"/>
                  </a:schemeClr>
                </a:solidFill>
              </a:rPr>
              <a:t>You will receive an estimate and Form 6E providing your benefit option choices and an explanation of each</a:t>
            </a:r>
          </a:p>
          <a:p>
            <a:pPr marL="742950" lvl="1" indent="-285750" algn="l">
              <a:buFont typeface="Arial" panose="020B0604020202020204" pitchFamily="34" charset="0"/>
              <a:buChar char="•"/>
            </a:pPr>
            <a:r>
              <a:rPr lang="en-US" dirty="0">
                <a:solidFill>
                  <a:schemeClr val="bg2">
                    <a:lumMod val="10000"/>
                  </a:schemeClr>
                </a:solidFill>
              </a:rPr>
              <a:t>Discuss your payment options with your family</a:t>
            </a:r>
          </a:p>
          <a:p>
            <a:pPr marL="742950" lvl="1" indent="-285750" algn="l">
              <a:buFont typeface="Arial" panose="020B0604020202020204" pitchFamily="34" charset="0"/>
              <a:buChar char="•"/>
            </a:pPr>
            <a:r>
              <a:rPr lang="en-US" dirty="0">
                <a:solidFill>
                  <a:schemeClr val="bg2">
                    <a:lumMod val="10000"/>
                  </a:schemeClr>
                </a:solidFill>
              </a:rPr>
              <a:t>Finalize your payment option (See next slide for options)</a:t>
            </a: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2357551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5E434-40CB-B824-A07F-242B317B02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D88271-926D-FB9C-BDE6-B6EB534284BD}"/>
              </a:ext>
            </a:extLst>
          </p:cNvPr>
          <p:cNvSpPr>
            <a:spLocks noGrp="1"/>
          </p:cNvSpPr>
          <p:nvPr>
            <p:ph type="ctrTitle"/>
          </p:nvPr>
        </p:nvSpPr>
        <p:spPr>
          <a:xfrm>
            <a:off x="685800" y="429702"/>
            <a:ext cx="7772400" cy="360007"/>
          </a:xfrm>
        </p:spPr>
        <p:txBody>
          <a:bodyPr>
            <a:normAutofit fontScale="90000"/>
          </a:bodyPr>
          <a:lstStyle/>
          <a:p>
            <a:r>
              <a:rPr lang="en-US" dirty="0"/>
              <a:t>Applying for Retirement</a:t>
            </a:r>
          </a:p>
        </p:txBody>
      </p:sp>
      <p:sp>
        <p:nvSpPr>
          <p:cNvPr id="3" name="Subtitle 2">
            <a:extLst>
              <a:ext uri="{FF2B5EF4-FFF2-40B4-BE49-F238E27FC236}">
                <a16:creationId xmlns:a16="http://schemas.microsoft.com/office/drawing/2014/main" id="{B1DED8CE-E6E5-3793-F6B8-BE6F29CB573C}"/>
              </a:ext>
            </a:extLst>
          </p:cNvPr>
          <p:cNvSpPr>
            <a:spLocks noGrp="1"/>
          </p:cNvSpPr>
          <p:nvPr>
            <p:ph type="subTitle" idx="1"/>
          </p:nvPr>
        </p:nvSpPr>
        <p:spPr>
          <a:xfrm>
            <a:off x="1382712" y="838201"/>
            <a:ext cx="6500523" cy="3110344"/>
          </a:xfrm>
        </p:spPr>
        <p:txBody>
          <a:bodyPr>
            <a:normAutofit fontScale="92500" lnSpcReduction="10000"/>
          </a:bodyPr>
          <a:lstStyle/>
          <a:p>
            <a:pPr algn="ctr"/>
            <a:r>
              <a:rPr lang="en-US" b="1" dirty="0"/>
              <a:t>Retirement Benefit Payment Options – </a:t>
            </a:r>
            <a:r>
              <a:rPr lang="en-US" b="1" dirty="0">
                <a:solidFill>
                  <a:srgbClr val="FF0000"/>
                </a:solidFill>
              </a:rPr>
              <a:t>CHOOSE ONE</a:t>
            </a:r>
          </a:p>
          <a:p>
            <a:pPr marL="285750" indent="-285750">
              <a:buFont typeface="Arial" panose="020B0604020202020204" pitchFamily="34" charset="0"/>
              <a:buChar char="•"/>
            </a:pPr>
            <a:r>
              <a:rPr lang="en-US" i="1" dirty="0">
                <a:solidFill>
                  <a:schemeClr val="bg2">
                    <a:lumMod val="10000"/>
                  </a:schemeClr>
                </a:solidFill>
              </a:rPr>
              <a:t>Option 1</a:t>
            </a:r>
            <a:r>
              <a:rPr lang="en-US" dirty="0">
                <a:solidFill>
                  <a:schemeClr val="bg2">
                    <a:lumMod val="10000"/>
                  </a:schemeClr>
                </a:solidFill>
              </a:rPr>
              <a:t>: Maximum Allowance – payments stop at your death</a:t>
            </a:r>
          </a:p>
          <a:p>
            <a:pPr marL="285750" indent="-285750">
              <a:buFont typeface="Arial" panose="020B0604020202020204" pitchFamily="34" charset="0"/>
              <a:buChar char="•"/>
            </a:pPr>
            <a:r>
              <a:rPr lang="en-US" i="1" dirty="0">
                <a:solidFill>
                  <a:schemeClr val="bg2">
                    <a:lumMod val="10000"/>
                  </a:schemeClr>
                </a:solidFill>
              </a:rPr>
              <a:t>Option 2</a:t>
            </a:r>
            <a:r>
              <a:rPr lang="en-US" dirty="0">
                <a:solidFill>
                  <a:schemeClr val="bg2">
                    <a:lumMod val="10000"/>
                  </a:schemeClr>
                </a:solidFill>
              </a:rPr>
              <a:t>: 100% Joint &amp; Survivorship – reduced payments and transfer to your beneficiary after your death</a:t>
            </a:r>
          </a:p>
          <a:p>
            <a:pPr marL="285750" indent="-285750">
              <a:buFont typeface="Arial" panose="020B0604020202020204" pitchFamily="34" charset="0"/>
              <a:buChar char="•"/>
            </a:pPr>
            <a:r>
              <a:rPr lang="en-US" i="1" dirty="0">
                <a:solidFill>
                  <a:schemeClr val="bg2">
                    <a:lumMod val="10000"/>
                  </a:schemeClr>
                </a:solidFill>
              </a:rPr>
              <a:t>Option 3</a:t>
            </a:r>
            <a:r>
              <a:rPr lang="en-US" dirty="0">
                <a:solidFill>
                  <a:schemeClr val="bg2">
                    <a:lumMod val="10000"/>
                  </a:schemeClr>
                </a:solidFill>
              </a:rPr>
              <a:t>: 50% Joint &amp; Survivorship – reduced payments (slightly larger than in Option 2) and half the payment transfers to your beneficiary after your death</a:t>
            </a:r>
          </a:p>
          <a:p>
            <a:pPr marL="285750" indent="-285750">
              <a:buFont typeface="Arial" panose="020B0604020202020204" pitchFamily="34" charset="0"/>
              <a:buChar char="•"/>
            </a:pPr>
            <a:r>
              <a:rPr lang="en-US" i="1" dirty="0">
                <a:solidFill>
                  <a:schemeClr val="bg2">
                    <a:lumMod val="10000"/>
                  </a:schemeClr>
                </a:solidFill>
              </a:rPr>
              <a:t>Option 6-2</a:t>
            </a:r>
            <a:r>
              <a:rPr lang="en-US" dirty="0">
                <a:solidFill>
                  <a:schemeClr val="bg2">
                    <a:lumMod val="10000"/>
                  </a:schemeClr>
                </a:solidFill>
              </a:rPr>
              <a:t>: Modified Joint &amp; Survivor (combination MAX Allowance, Option 2) – reduced payment (larger than Option 2) and half the payment transfers to beneficiary *if you outlive your beneficiary, your payments increase to maximum allowance*</a:t>
            </a:r>
          </a:p>
          <a:p>
            <a:pPr marL="285750" indent="-285750">
              <a:buFont typeface="Arial" panose="020B0604020202020204" pitchFamily="34" charset="0"/>
              <a:buChar char="•"/>
            </a:pPr>
            <a:r>
              <a:rPr lang="en-US" i="1" dirty="0">
                <a:solidFill>
                  <a:schemeClr val="bg2">
                    <a:lumMod val="10000"/>
                  </a:schemeClr>
                </a:solidFill>
              </a:rPr>
              <a:t>Option 6-3</a:t>
            </a:r>
            <a:r>
              <a:rPr lang="en-US" dirty="0">
                <a:solidFill>
                  <a:schemeClr val="bg2">
                    <a:lumMod val="10000"/>
                  </a:schemeClr>
                </a:solidFill>
              </a:rPr>
              <a:t>: Modified Joint &amp; Survivor (combination MAX Allowance, Option 3) – reduced payment (larger than Option 3) and half the payment transfers to beneficiary *if you outlive your beneficiary, your payments increase to maximum allowance*</a:t>
            </a:r>
          </a:p>
        </p:txBody>
      </p:sp>
      <p:sp>
        <p:nvSpPr>
          <p:cNvPr id="4"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688986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CDE32-1519-A579-7FCE-944E11CF1BA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26D7F16-1CB4-1C19-7FDD-185B2790BD44}"/>
              </a:ext>
            </a:extLst>
          </p:cNvPr>
          <p:cNvSpPr>
            <a:spLocks noGrp="1"/>
          </p:cNvSpPr>
          <p:nvPr>
            <p:ph type="ctrTitle"/>
          </p:nvPr>
        </p:nvSpPr>
        <p:spPr>
          <a:xfrm>
            <a:off x="685800" y="526473"/>
            <a:ext cx="7772400" cy="387928"/>
          </a:xfrm>
        </p:spPr>
        <p:txBody>
          <a:bodyPr>
            <a:normAutofit fontScale="90000"/>
          </a:bodyPr>
          <a:lstStyle/>
          <a:p>
            <a:r>
              <a:rPr lang="en-US" dirty="0"/>
              <a:t>Applying for Retirement </a:t>
            </a:r>
            <a:br>
              <a:rPr lang="en-US" dirty="0"/>
            </a:br>
            <a:endParaRPr lang="en-US" sz="2000" dirty="0"/>
          </a:p>
        </p:txBody>
      </p:sp>
      <p:sp>
        <p:nvSpPr>
          <p:cNvPr id="8" name="Subtitle 7">
            <a:extLst>
              <a:ext uri="{FF2B5EF4-FFF2-40B4-BE49-F238E27FC236}">
                <a16:creationId xmlns:a16="http://schemas.microsoft.com/office/drawing/2014/main" id="{7F6AAAD5-F3FC-BB52-D707-9CBFD4237F50}"/>
              </a:ext>
            </a:extLst>
          </p:cNvPr>
          <p:cNvSpPr>
            <a:spLocks noGrp="1"/>
          </p:cNvSpPr>
          <p:nvPr>
            <p:ph type="subTitle" idx="1"/>
          </p:nvPr>
        </p:nvSpPr>
        <p:spPr>
          <a:xfrm>
            <a:off x="1382713" y="914401"/>
            <a:ext cx="6400800" cy="2978726"/>
          </a:xfrm>
        </p:spPr>
        <p:txBody>
          <a:bodyPr>
            <a:normAutofit/>
          </a:bodyPr>
          <a:lstStyle/>
          <a:p>
            <a:pPr marL="285750" indent="-285750">
              <a:buFont typeface="Arial" panose="020B0604020202020204" pitchFamily="34" charset="0"/>
              <a:buChar char="•"/>
            </a:pPr>
            <a:r>
              <a:rPr lang="en-US" dirty="0">
                <a:solidFill>
                  <a:schemeClr val="bg2">
                    <a:lumMod val="10000"/>
                  </a:schemeClr>
                </a:solidFill>
              </a:rPr>
              <a:t>Step 3</a:t>
            </a:r>
          </a:p>
          <a:p>
            <a:pPr marL="742950" lvl="1" indent="-285750" algn="l">
              <a:buFont typeface="Arial" panose="020B0604020202020204" pitchFamily="34" charset="0"/>
              <a:buChar char="•"/>
            </a:pPr>
            <a:r>
              <a:rPr lang="en-US" b="1" dirty="0">
                <a:solidFill>
                  <a:schemeClr val="bg2">
                    <a:lumMod val="10000"/>
                  </a:schemeClr>
                </a:solidFill>
              </a:rPr>
              <a:t>Step 3 is not complete until a retirement analyst has received documentation from you and processed your application. You will be notified by email once your application has been processed</a:t>
            </a:r>
          </a:p>
          <a:p>
            <a:pPr marL="742950" lvl="1" indent="-285750" algn="l">
              <a:buFont typeface="Arial" panose="020B0604020202020204" pitchFamily="34" charset="0"/>
              <a:buChar char="•"/>
            </a:pPr>
            <a:r>
              <a:rPr lang="en-US" dirty="0">
                <a:solidFill>
                  <a:schemeClr val="bg2">
                    <a:lumMod val="10000"/>
                  </a:schemeClr>
                </a:solidFill>
              </a:rPr>
              <a:t>Part 1:</a:t>
            </a:r>
          </a:p>
          <a:p>
            <a:pPr marL="1200150" lvl="2" indent="-285750" algn="l">
              <a:buFont typeface="Arial" panose="020B0604020202020204" pitchFamily="34" charset="0"/>
              <a:buChar char="•"/>
            </a:pPr>
            <a:r>
              <a:rPr lang="en-US" dirty="0">
                <a:solidFill>
                  <a:schemeClr val="bg2">
                    <a:lumMod val="10000"/>
                  </a:schemeClr>
                </a:solidFill>
              </a:rPr>
              <a:t>Print your </a:t>
            </a:r>
            <a:r>
              <a:rPr lang="en-US" b="1" dirty="0">
                <a:solidFill>
                  <a:schemeClr val="bg2">
                    <a:lumMod val="10000"/>
                  </a:schemeClr>
                </a:solidFill>
              </a:rPr>
              <a:t>Online Retirement</a:t>
            </a:r>
            <a:r>
              <a:rPr lang="en-US" dirty="0">
                <a:solidFill>
                  <a:schemeClr val="bg2">
                    <a:lumMod val="10000"/>
                  </a:schemeClr>
                </a:solidFill>
              </a:rPr>
              <a:t> </a:t>
            </a:r>
            <a:r>
              <a:rPr lang="en-US" b="1" dirty="0">
                <a:solidFill>
                  <a:schemeClr val="bg2">
                    <a:lumMod val="10000"/>
                  </a:schemeClr>
                </a:solidFill>
              </a:rPr>
              <a:t>Benefit Election </a:t>
            </a:r>
            <a:r>
              <a:rPr lang="en-US" dirty="0">
                <a:solidFill>
                  <a:schemeClr val="bg2">
                    <a:lumMod val="10000"/>
                  </a:schemeClr>
                </a:solidFill>
              </a:rPr>
              <a:t>(green button; bottom left corner of page) – you can also right click the green button and save a copy to your computer</a:t>
            </a:r>
          </a:p>
          <a:p>
            <a:pPr marL="1200150" lvl="2" indent="-285750" algn="l">
              <a:buFont typeface="Arial" panose="020B0604020202020204" pitchFamily="34" charset="0"/>
              <a:buChar char="•"/>
            </a:pPr>
            <a:r>
              <a:rPr lang="en-US" dirty="0">
                <a:solidFill>
                  <a:schemeClr val="bg2">
                    <a:lumMod val="10000"/>
                  </a:schemeClr>
                </a:solidFill>
              </a:rPr>
              <a:t>Once you print your </a:t>
            </a:r>
            <a:r>
              <a:rPr lang="en-US" b="1" dirty="0">
                <a:solidFill>
                  <a:schemeClr val="bg2">
                    <a:lumMod val="10000"/>
                  </a:schemeClr>
                </a:solidFill>
              </a:rPr>
              <a:t>Online Retirement Benefit Election</a:t>
            </a:r>
            <a:r>
              <a:rPr lang="en-US" dirty="0">
                <a:solidFill>
                  <a:schemeClr val="bg2">
                    <a:lumMod val="10000"/>
                  </a:schemeClr>
                </a:solidFill>
              </a:rPr>
              <a:t>, sign it and have it notarized</a:t>
            </a:r>
          </a:p>
          <a:p>
            <a:pPr marL="742950" lvl="1" indent="-285750" algn="l">
              <a:buFont typeface="Arial" panose="020B0604020202020204" pitchFamily="34" charset="0"/>
              <a:buChar char="•"/>
            </a:pPr>
            <a:endParaRPr lang="en-US" dirty="0">
              <a:solidFill>
                <a:schemeClr val="bg2">
                  <a:lumMod val="10000"/>
                </a:schemeClr>
              </a:solidFill>
            </a:endParaRPr>
          </a:p>
          <a:p>
            <a:pPr marL="742950" lvl="1" indent="-285750" algn="l">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4046178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25AE-55BC-AC95-7FA0-3D7D8BE8B8D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99C28D6-53D3-1339-438C-2EED800E78A3}"/>
              </a:ext>
            </a:extLst>
          </p:cNvPr>
          <p:cNvSpPr>
            <a:spLocks noGrp="1"/>
          </p:cNvSpPr>
          <p:nvPr>
            <p:ph type="ctrTitle"/>
          </p:nvPr>
        </p:nvSpPr>
        <p:spPr>
          <a:xfrm>
            <a:off x="685800" y="526473"/>
            <a:ext cx="7772400" cy="387928"/>
          </a:xfrm>
        </p:spPr>
        <p:txBody>
          <a:bodyPr>
            <a:normAutofit fontScale="90000"/>
          </a:bodyPr>
          <a:lstStyle/>
          <a:p>
            <a:r>
              <a:rPr lang="en-US" dirty="0"/>
              <a:t>Applying for Retirement </a:t>
            </a:r>
            <a:br>
              <a:rPr lang="en-US" dirty="0"/>
            </a:br>
            <a:endParaRPr lang="en-US" sz="2000" dirty="0"/>
          </a:p>
        </p:txBody>
      </p:sp>
      <p:sp>
        <p:nvSpPr>
          <p:cNvPr id="8" name="Subtitle 7">
            <a:extLst>
              <a:ext uri="{FF2B5EF4-FFF2-40B4-BE49-F238E27FC236}">
                <a16:creationId xmlns:a16="http://schemas.microsoft.com/office/drawing/2014/main" id="{EE0D43A0-1E46-4361-89BF-5C6C3C6E277C}"/>
              </a:ext>
            </a:extLst>
          </p:cNvPr>
          <p:cNvSpPr>
            <a:spLocks noGrp="1"/>
          </p:cNvSpPr>
          <p:nvPr>
            <p:ph type="subTitle" idx="1"/>
          </p:nvPr>
        </p:nvSpPr>
        <p:spPr>
          <a:xfrm>
            <a:off x="1382713" y="914401"/>
            <a:ext cx="6400800" cy="2978726"/>
          </a:xfrm>
        </p:spPr>
        <p:txBody>
          <a:bodyPr>
            <a:normAutofit/>
          </a:bodyPr>
          <a:lstStyle/>
          <a:p>
            <a:pPr marL="285750" indent="-285750">
              <a:buFont typeface="Arial" panose="020B0604020202020204" pitchFamily="34" charset="0"/>
              <a:buChar char="•"/>
            </a:pPr>
            <a:r>
              <a:rPr lang="en-US" dirty="0">
                <a:solidFill>
                  <a:schemeClr val="bg2">
                    <a:lumMod val="10000"/>
                  </a:schemeClr>
                </a:solidFill>
              </a:rPr>
              <a:t>Step 3 continued </a:t>
            </a:r>
            <a:endParaRPr lang="en-US" b="1" dirty="0">
              <a:solidFill>
                <a:schemeClr val="bg2">
                  <a:lumMod val="10000"/>
                </a:schemeClr>
              </a:solidFill>
            </a:endParaRPr>
          </a:p>
          <a:p>
            <a:pPr marL="742950" lvl="1" indent="-285750" algn="l">
              <a:buFont typeface="Arial" panose="020B0604020202020204" pitchFamily="34" charset="0"/>
              <a:buChar char="•"/>
            </a:pPr>
            <a:r>
              <a:rPr lang="en-US" dirty="0">
                <a:solidFill>
                  <a:schemeClr val="bg2">
                    <a:lumMod val="10000"/>
                  </a:schemeClr>
                </a:solidFill>
              </a:rPr>
              <a:t>Part 2:</a:t>
            </a:r>
          </a:p>
          <a:p>
            <a:pPr marL="1200150" lvl="2" indent="-285750" algn="l">
              <a:buFont typeface="Arial" panose="020B0604020202020204" pitchFamily="34" charset="0"/>
              <a:buChar char="•"/>
            </a:pPr>
            <a:r>
              <a:rPr lang="en-US" dirty="0">
                <a:solidFill>
                  <a:schemeClr val="bg2">
                    <a:lumMod val="10000"/>
                  </a:schemeClr>
                </a:solidFill>
              </a:rPr>
              <a:t>Gather required documents</a:t>
            </a:r>
          </a:p>
          <a:p>
            <a:pPr marL="1657350" lvl="3" indent="-285750" algn="l">
              <a:buFont typeface="Arial" panose="020B0604020202020204" pitchFamily="34" charset="0"/>
              <a:buChar char="•"/>
            </a:pPr>
            <a:r>
              <a:rPr lang="en-US" dirty="0">
                <a:solidFill>
                  <a:schemeClr val="bg2">
                    <a:lumMod val="10000"/>
                  </a:schemeClr>
                </a:solidFill>
              </a:rPr>
              <a:t>Government issued proof of age and legal name</a:t>
            </a:r>
          </a:p>
          <a:p>
            <a:pPr marL="1657350" lvl="3" indent="-285750" algn="l">
              <a:buFont typeface="Arial" panose="020B0604020202020204" pitchFamily="34" charset="0"/>
              <a:buChar char="•"/>
            </a:pPr>
            <a:r>
              <a:rPr lang="en-US" dirty="0">
                <a:solidFill>
                  <a:schemeClr val="bg2">
                    <a:lumMod val="10000"/>
                  </a:schemeClr>
                </a:solidFill>
              </a:rPr>
              <a:t>Printed, signed, and notarized </a:t>
            </a:r>
            <a:r>
              <a:rPr lang="en-US" b="1" dirty="0">
                <a:solidFill>
                  <a:schemeClr val="bg2">
                    <a:lumMod val="10000"/>
                  </a:schemeClr>
                </a:solidFill>
              </a:rPr>
              <a:t>Online Retirement Benefit Election</a:t>
            </a:r>
          </a:p>
          <a:p>
            <a:pPr marL="1657350" lvl="3" indent="-285750" algn="l">
              <a:buFont typeface="Arial" panose="020B0604020202020204" pitchFamily="34" charset="0"/>
              <a:buChar char="•"/>
            </a:pPr>
            <a:r>
              <a:rPr lang="en-US" dirty="0">
                <a:solidFill>
                  <a:schemeClr val="bg2">
                    <a:lumMod val="10000"/>
                  </a:schemeClr>
                </a:solidFill>
              </a:rPr>
              <a:t>*You can also click the green button </a:t>
            </a:r>
            <a:r>
              <a:rPr lang="en-US" dirty="0">
                <a:solidFill>
                  <a:schemeClr val="bg2">
                    <a:lumMod val="10000"/>
                  </a:schemeClr>
                </a:solidFill>
                <a:highlight>
                  <a:srgbClr val="008000"/>
                </a:highlight>
              </a:rPr>
              <a:t>Print a Required Document Checklist</a:t>
            </a:r>
            <a:r>
              <a:rPr lang="en-US" dirty="0">
                <a:solidFill>
                  <a:schemeClr val="bg2">
                    <a:lumMod val="10000"/>
                  </a:schemeClr>
                </a:solidFill>
              </a:rPr>
              <a:t> to view the list of required documents*</a:t>
            </a:r>
          </a:p>
          <a:p>
            <a:pPr marL="742950" lvl="1" indent="-285750" algn="l">
              <a:buFont typeface="Arial" panose="020B0604020202020204" pitchFamily="34" charset="0"/>
              <a:buChar char="•"/>
            </a:pPr>
            <a:endParaRPr lang="en-US" dirty="0">
              <a:solidFill>
                <a:schemeClr val="bg2">
                  <a:lumMod val="10000"/>
                </a:schemeClr>
              </a:solidFill>
            </a:endParaRPr>
          </a:p>
          <a:p>
            <a:pPr marL="742950" lvl="1" indent="-285750" algn="l">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3447797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E2616-1939-A071-775F-65EF7C886A1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EAFCCC4-740F-70E4-BB77-ED9037CC2BAE}"/>
              </a:ext>
            </a:extLst>
          </p:cNvPr>
          <p:cNvSpPr>
            <a:spLocks noGrp="1"/>
          </p:cNvSpPr>
          <p:nvPr>
            <p:ph type="ctrTitle"/>
          </p:nvPr>
        </p:nvSpPr>
        <p:spPr>
          <a:xfrm>
            <a:off x="685800" y="526473"/>
            <a:ext cx="7772400" cy="387928"/>
          </a:xfrm>
        </p:spPr>
        <p:txBody>
          <a:bodyPr>
            <a:normAutofit fontScale="90000"/>
          </a:bodyPr>
          <a:lstStyle/>
          <a:p>
            <a:r>
              <a:rPr lang="en-US" dirty="0"/>
              <a:t>Applying for Retirement </a:t>
            </a:r>
            <a:br>
              <a:rPr lang="en-US" dirty="0"/>
            </a:br>
            <a:endParaRPr lang="en-US" sz="2000" dirty="0"/>
          </a:p>
        </p:txBody>
      </p:sp>
      <p:sp>
        <p:nvSpPr>
          <p:cNvPr id="8" name="Subtitle 7">
            <a:extLst>
              <a:ext uri="{FF2B5EF4-FFF2-40B4-BE49-F238E27FC236}">
                <a16:creationId xmlns:a16="http://schemas.microsoft.com/office/drawing/2014/main" id="{A5B74161-D6FB-DFBD-159B-FE0D2C6EED74}"/>
              </a:ext>
            </a:extLst>
          </p:cNvPr>
          <p:cNvSpPr>
            <a:spLocks noGrp="1"/>
          </p:cNvSpPr>
          <p:nvPr>
            <p:ph type="subTitle" idx="1"/>
          </p:nvPr>
        </p:nvSpPr>
        <p:spPr>
          <a:xfrm>
            <a:off x="1382713" y="914401"/>
            <a:ext cx="6400800" cy="2978726"/>
          </a:xfrm>
        </p:spPr>
        <p:txBody>
          <a:bodyPr>
            <a:normAutofit fontScale="85000" lnSpcReduction="10000"/>
          </a:bodyPr>
          <a:lstStyle/>
          <a:p>
            <a:pPr marL="285750" indent="-285750">
              <a:buFont typeface="Arial" panose="020B0604020202020204" pitchFamily="34" charset="0"/>
              <a:buChar char="•"/>
            </a:pPr>
            <a:r>
              <a:rPr lang="en-US" dirty="0">
                <a:solidFill>
                  <a:schemeClr val="bg2">
                    <a:lumMod val="10000"/>
                  </a:schemeClr>
                </a:solidFill>
              </a:rPr>
              <a:t>Step 3 continued </a:t>
            </a:r>
            <a:endParaRPr lang="en-US" b="1" dirty="0">
              <a:solidFill>
                <a:schemeClr val="bg2">
                  <a:lumMod val="10000"/>
                </a:schemeClr>
              </a:solidFill>
            </a:endParaRPr>
          </a:p>
          <a:p>
            <a:pPr marL="742950" lvl="1" indent="-285750" algn="l">
              <a:buFont typeface="Arial" panose="020B0604020202020204" pitchFamily="34" charset="0"/>
              <a:buChar char="•"/>
            </a:pPr>
            <a:r>
              <a:rPr lang="en-US" dirty="0">
                <a:solidFill>
                  <a:schemeClr val="bg2">
                    <a:lumMod val="10000"/>
                  </a:schemeClr>
                </a:solidFill>
              </a:rPr>
              <a:t>Part 3:</a:t>
            </a:r>
          </a:p>
          <a:p>
            <a:pPr marL="1200150" lvl="2" indent="-285750" algn="l">
              <a:buFont typeface="Arial" panose="020B0604020202020204" pitchFamily="34" charset="0"/>
              <a:buChar char="•"/>
            </a:pPr>
            <a:r>
              <a:rPr lang="en-US" dirty="0">
                <a:solidFill>
                  <a:schemeClr val="bg2">
                    <a:lumMod val="10000"/>
                  </a:schemeClr>
                </a:solidFill>
              </a:rPr>
              <a:t>Submit your documents</a:t>
            </a:r>
          </a:p>
          <a:p>
            <a:pPr marL="1657350" lvl="3" indent="-285750" algn="l">
              <a:buFont typeface="Arial" panose="020B0604020202020204" pitchFamily="34" charset="0"/>
              <a:buChar char="•"/>
            </a:pPr>
            <a:r>
              <a:rPr lang="en-US" dirty="0">
                <a:solidFill>
                  <a:schemeClr val="bg2">
                    <a:lumMod val="10000"/>
                  </a:schemeClr>
                </a:solidFill>
              </a:rPr>
              <a:t>Choose how you would like to submit the required documents – uploading them or mail/fax – by clicking the appropriate circle under the </a:t>
            </a:r>
            <a:r>
              <a:rPr lang="en-US" b="1" dirty="0">
                <a:solidFill>
                  <a:schemeClr val="bg2">
                    <a:lumMod val="10000"/>
                  </a:schemeClr>
                </a:solidFill>
              </a:rPr>
              <a:t>Choose Your Document Submission Method</a:t>
            </a:r>
          </a:p>
          <a:p>
            <a:pPr marL="1657350" lvl="3" indent="-285750" algn="l">
              <a:buFont typeface="Arial" panose="020B0604020202020204" pitchFamily="34" charset="0"/>
              <a:buChar char="•"/>
            </a:pPr>
            <a:r>
              <a:rPr lang="en-US" dirty="0">
                <a:solidFill>
                  <a:schemeClr val="bg2">
                    <a:lumMod val="10000"/>
                  </a:schemeClr>
                </a:solidFill>
              </a:rPr>
              <a:t>*</a:t>
            </a:r>
            <a:r>
              <a:rPr lang="en-US" b="1" dirty="0">
                <a:solidFill>
                  <a:schemeClr val="bg2">
                    <a:lumMod val="10000"/>
                  </a:schemeClr>
                </a:solidFill>
              </a:rPr>
              <a:t>Once you choose a submission method, you will need to use that submission method to submit all documents</a:t>
            </a:r>
            <a:r>
              <a:rPr lang="en-US" dirty="0">
                <a:solidFill>
                  <a:schemeClr val="bg2">
                    <a:lumMod val="10000"/>
                  </a:schemeClr>
                </a:solidFill>
              </a:rPr>
              <a:t>*</a:t>
            </a:r>
          </a:p>
          <a:p>
            <a:pPr marL="1657350" lvl="3" indent="-285750" algn="l">
              <a:buFont typeface="Arial" panose="020B0604020202020204" pitchFamily="34" charset="0"/>
              <a:buChar char="•"/>
            </a:pPr>
            <a:r>
              <a:rPr lang="en-US" u="sng" dirty="0">
                <a:solidFill>
                  <a:schemeClr val="bg2">
                    <a:lumMod val="10000"/>
                  </a:schemeClr>
                </a:solidFill>
              </a:rPr>
              <a:t>All required documents must be received in order to process your application</a:t>
            </a:r>
          </a:p>
          <a:p>
            <a:pPr marL="1657350" lvl="3" indent="-285750" algn="l">
              <a:buFont typeface="Arial" panose="020B0604020202020204" pitchFamily="34" charset="0"/>
              <a:buChar char="•"/>
            </a:pPr>
            <a:r>
              <a:rPr lang="en-US" dirty="0">
                <a:solidFill>
                  <a:schemeClr val="bg2">
                    <a:lumMod val="10000"/>
                  </a:schemeClr>
                </a:solidFill>
              </a:rPr>
              <a:t>Document upload requirements</a:t>
            </a:r>
          </a:p>
          <a:p>
            <a:pPr marL="2114550" lvl="4" indent="-285750" algn="l">
              <a:buFont typeface="Arial" panose="020B0604020202020204" pitchFamily="34" charset="0"/>
              <a:buChar char="•"/>
            </a:pPr>
            <a:r>
              <a:rPr lang="en-US" dirty="0">
                <a:solidFill>
                  <a:schemeClr val="bg2">
                    <a:lumMod val="10000"/>
                  </a:schemeClr>
                </a:solidFill>
              </a:rPr>
              <a:t>Online Retirement Benefit Election must be printed, signed, and notarized</a:t>
            </a:r>
          </a:p>
          <a:p>
            <a:pPr marL="2114550" lvl="4" indent="-285750" algn="l">
              <a:buFont typeface="Arial" panose="020B0604020202020204" pitchFamily="34" charset="0"/>
              <a:buChar char="•"/>
            </a:pPr>
            <a:r>
              <a:rPr lang="en-US" dirty="0">
                <a:solidFill>
                  <a:schemeClr val="bg2">
                    <a:lumMod val="10000"/>
                  </a:schemeClr>
                </a:solidFill>
              </a:rPr>
              <a:t>Uploaded documents can only be .pdf, .jpg, .jpeg, .</a:t>
            </a:r>
            <a:r>
              <a:rPr lang="en-US" dirty="0" err="1">
                <a:solidFill>
                  <a:schemeClr val="bg2">
                    <a:lumMod val="10000"/>
                  </a:schemeClr>
                </a:solidFill>
              </a:rPr>
              <a:t>png</a:t>
            </a:r>
            <a:r>
              <a:rPr lang="en-US" dirty="0">
                <a:solidFill>
                  <a:schemeClr val="bg2">
                    <a:lumMod val="10000"/>
                  </a:schemeClr>
                </a:solidFill>
              </a:rPr>
              <a:t>, gif, or .tiff</a:t>
            </a:r>
          </a:p>
          <a:p>
            <a:pPr marL="2114550" lvl="4" indent="-285750" algn="l">
              <a:buFont typeface="Arial" panose="020B0604020202020204" pitchFamily="34" charset="0"/>
              <a:buChar char="•"/>
            </a:pPr>
            <a:r>
              <a:rPr lang="en-US" dirty="0">
                <a:solidFill>
                  <a:schemeClr val="bg2">
                    <a:lumMod val="10000"/>
                  </a:schemeClr>
                </a:solidFill>
              </a:rPr>
              <a:t>Uploaded documents must be legible and not blurry</a:t>
            </a:r>
          </a:p>
          <a:p>
            <a:pPr marL="742950" lvl="1" indent="-285750" algn="l">
              <a:buFont typeface="Arial" panose="020B0604020202020204" pitchFamily="34" charset="0"/>
              <a:buChar char="•"/>
            </a:pPr>
            <a:endParaRPr lang="en-US" dirty="0">
              <a:solidFill>
                <a:schemeClr val="bg2">
                  <a:lumMod val="10000"/>
                </a:schemeClr>
              </a:solidFill>
            </a:endParaRPr>
          </a:p>
          <a:p>
            <a:pPr marL="742950" lvl="1" indent="-285750" algn="l">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3704001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C179B-0536-0A53-420E-40B92A24F2F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EEE3741-735D-F056-EE2D-4906F8995620}"/>
              </a:ext>
            </a:extLst>
          </p:cNvPr>
          <p:cNvPicPr>
            <a:picLocks noChangeAspect="1"/>
          </p:cNvPicPr>
          <p:nvPr/>
        </p:nvPicPr>
        <p:blipFill>
          <a:blip r:embed="rId2"/>
          <a:stretch>
            <a:fillRect/>
          </a:stretch>
        </p:blipFill>
        <p:spPr>
          <a:xfrm>
            <a:off x="1337575" y="956603"/>
            <a:ext cx="3173511" cy="2340423"/>
          </a:xfrm>
          <a:prstGeom prst="rect">
            <a:avLst/>
          </a:prstGeom>
          <a:noFill/>
          <a:ln>
            <a:solidFill>
              <a:srgbClr val="B9212F"/>
            </a:solidFill>
          </a:ln>
          <a:effectLst/>
        </p:spPr>
      </p:pic>
      <p:sp>
        <p:nvSpPr>
          <p:cNvPr id="7" name="Title 6">
            <a:extLst>
              <a:ext uri="{FF2B5EF4-FFF2-40B4-BE49-F238E27FC236}">
                <a16:creationId xmlns:a16="http://schemas.microsoft.com/office/drawing/2014/main" id="{30273FD3-F116-B7C3-3DDE-35CAD1400882}"/>
              </a:ext>
            </a:extLst>
          </p:cNvPr>
          <p:cNvSpPr>
            <a:spLocks noGrp="1"/>
          </p:cNvSpPr>
          <p:nvPr>
            <p:ph type="title"/>
          </p:nvPr>
        </p:nvSpPr>
        <p:spPr>
          <a:xfrm>
            <a:off x="457200" y="411438"/>
            <a:ext cx="8229600" cy="857250"/>
          </a:xfrm>
        </p:spPr>
        <p:txBody>
          <a:bodyPr anchor="ctr">
            <a:normAutofit/>
          </a:bodyPr>
          <a:lstStyle/>
          <a:p>
            <a:pPr>
              <a:lnSpc>
                <a:spcPct val="90000"/>
              </a:lnSpc>
            </a:pPr>
            <a:r>
              <a:rPr lang="en-US" sz="2700"/>
              <a:t>Applying for Retirement </a:t>
            </a:r>
            <a:br>
              <a:rPr lang="en-US" sz="2700"/>
            </a:br>
            <a:endParaRPr lang="en-US" sz="2700"/>
          </a:p>
        </p:txBody>
      </p:sp>
      <p:sp>
        <p:nvSpPr>
          <p:cNvPr id="8" name="Subtitle 7">
            <a:extLst>
              <a:ext uri="{FF2B5EF4-FFF2-40B4-BE49-F238E27FC236}">
                <a16:creationId xmlns:a16="http://schemas.microsoft.com/office/drawing/2014/main" id="{B782B99E-24DF-3D75-5BBC-1BB183A96609}"/>
              </a:ext>
            </a:extLst>
          </p:cNvPr>
          <p:cNvSpPr>
            <a:spLocks noGrp="1"/>
          </p:cNvSpPr>
          <p:nvPr>
            <p:ph type="body" idx="1"/>
          </p:nvPr>
        </p:nvSpPr>
        <p:spPr>
          <a:xfrm>
            <a:off x="5141742" y="1540412"/>
            <a:ext cx="3544796" cy="2574531"/>
          </a:xfrm>
        </p:spPr>
        <p:txBody>
          <a:bodyPr anchor="t">
            <a:normAutofit/>
          </a:bodyPr>
          <a:lstStyle/>
          <a:p>
            <a:pPr marL="285750" indent="-285750">
              <a:buFont typeface="Arial" panose="020B0604020202020204" pitchFamily="34" charset="0"/>
              <a:buChar char="•"/>
            </a:pPr>
            <a:r>
              <a:rPr lang="en-US" sz="1400" dirty="0"/>
              <a:t>Step 3 continued </a:t>
            </a:r>
            <a:endParaRPr lang="en-US" sz="1400" b="1" dirty="0"/>
          </a:p>
          <a:p>
            <a:pPr marL="742950" lvl="1" indent="-285750">
              <a:buFont typeface="Arial" panose="020B0604020202020204" pitchFamily="34" charset="0"/>
              <a:buChar char="•"/>
            </a:pPr>
            <a:r>
              <a:rPr lang="en-US" sz="1400" b="0" dirty="0"/>
              <a:t>Part 3:</a:t>
            </a:r>
          </a:p>
          <a:p>
            <a:pPr marL="1200150" lvl="2" indent="-285750">
              <a:buFont typeface="Arial" panose="020B0604020202020204" pitchFamily="34" charset="0"/>
              <a:buChar char="•"/>
            </a:pPr>
            <a:r>
              <a:rPr lang="en-US" sz="1400" b="0" dirty="0"/>
              <a:t>After submitting your documents, your documents are in line for processing</a:t>
            </a:r>
          </a:p>
          <a:p>
            <a:pPr marL="1200150" lvl="2" indent="-285750">
              <a:buFont typeface="Arial" panose="020B0604020202020204" pitchFamily="34" charset="0"/>
              <a:buChar char="•"/>
            </a:pPr>
            <a:r>
              <a:rPr lang="en-US" sz="1400" b="0" dirty="0"/>
              <a:t>Once you see the check mark, you’ve finished Step 3</a:t>
            </a:r>
          </a:p>
          <a:p>
            <a:pPr marL="742950" lvl="1" indent="-285750">
              <a:buFont typeface="Arial" panose="020B0604020202020204" pitchFamily="34" charset="0"/>
              <a:buChar char="•"/>
            </a:pPr>
            <a:endParaRPr lang="en-US" sz="1400" dirty="0"/>
          </a:p>
          <a:p>
            <a:pPr marL="742950" lvl="1" indent="-285750">
              <a:buFont typeface="Arial" panose="020B0604020202020204" pitchFamily="34" charset="0"/>
              <a:buChar char="•"/>
            </a:pPr>
            <a:endParaRPr lang="en-US" sz="1400" dirty="0"/>
          </a:p>
        </p:txBody>
      </p:sp>
      <p:sp>
        <p:nvSpPr>
          <p:cNvPr id="13" name="Text Placeholder 4">
            <a:extLst>
              <a:ext uri="{FF2B5EF4-FFF2-40B4-BE49-F238E27FC236}">
                <a16:creationId xmlns:a16="http://schemas.microsoft.com/office/drawing/2014/main" id="{404D8787-5C5C-3C5C-670D-A7D651DBEE19}"/>
              </a:ext>
            </a:extLst>
          </p:cNvPr>
          <p:cNvSpPr>
            <a:spLocks noGrp="1"/>
          </p:cNvSpPr>
          <p:nvPr>
            <p:ph type="body" sz="quarter" idx="3"/>
          </p:nvPr>
        </p:nvSpPr>
        <p:spPr>
          <a:xfrm>
            <a:off x="5975567" y="1290723"/>
            <a:ext cx="2711190" cy="45719"/>
          </a:xfrm>
        </p:spPr>
        <p:txBody>
          <a:bodyPr>
            <a:normAutofit fontScale="25000" lnSpcReduction="20000"/>
          </a:bodyPr>
          <a:lstStyle/>
          <a:p>
            <a:endParaRPr lang="en-US" dirty="0"/>
          </a:p>
        </p:txBody>
      </p:sp>
      <p:sp>
        <p:nvSpPr>
          <p:cNvPr id="15" name="Content Placeholder 5">
            <a:extLst>
              <a:ext uri="{FF2B5EF4-FFF2-40B4-BE49-F238E27FC236}">
                <a16:creationId xmlns:a16="http://schemas.microsoft.com/office/drawing/2014/main" id="{A9A3AB31-654E-D7D0-7D98-1CC6FB6F722E}"/>
              </a:ext>
            </a:extLst>
          </p:cNvPr>
          <p:cNvSpPr>
            <a:spLocks noGrp="1"/>
          </p:cNvSpPr>
          <p:nvPr>
            <p:ph sz="quarter" idx="13"/>
          </p:nvPr>
        </p:nvSpPr>
        <p:spPr>
          <a:xfrm>
            <a:off x="1337575" y="3297026"/>
            <a:ext cx="3173511" cy="434382"/>
          </a:xfrm>
        </p:spPr>
        <p:txBody>
          <a:bodyPr/>
          <a:lstStyle/>
          <a:p>
            <a:r>
              <a:rPr lang="en-US" sz="1600" dirty="0"/>
              <a:t>Congratulations! You have completed Step 3</a:t>
            </a:r>
            <a:r>
              <a:rPr lang="en-US" dirty="0"/>
              <a:t>!</a:t>
            </a:r>
          </a:p>
        </p:txBody>
      </p:sp>
      <p:sp>
        <p:nvSpPr>
          <p:cNvPr id="16"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4110192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823EA-0FDD-5067-B4EE-6687D0D2DAB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8418126-C18F-1035-0E12-62A79BC52457}"/>
              </a:ext>
            </a:extLst>
          </p:cNvPr>
          <p:cNvSpPr>
            <a:spLocks noGrp="1"/>
          </p:cNvSpPr>
          <p:nvPr>
            <p:ph type="ctrTitle"/>
          </p:nvPr>
        </p:nvSpPr>
        <p:spPr>
          <a:xfrm>
            <a:off x="685800" y="526473"/>
            <a:ext cx="7772400" cy="387928"/>
          </a:xfrm>
        </p:spPr>
        <p:txBody>
          <a:bodyPr>
            <a:normAutofit fontScale="90000"/>
          </a:bodyPr>
          <a:lstStyle/>
          <a:p>
            <a:r>
              <a:rPr lang="en-US" dirty="0"/>
              <a:t>Applying for Retirement </a:t>
            </a:r>
            <a:br>
              <a:rPr lang="en-US" dirty="0"/>
            </a:br>
            <a:endParaRPr lang="en-US" sz="2000" dirty="0"/>
          </a:p>
        </p:txBody>
      </p:sp>
      <p:sp>
        <p:nvSpPr>
          <p:cNvPr id="8" name="Subtitle 7">
            <a:extLst>
              <a:ext uri="{FF2B5EF4-FFF2-40B4-BE49-F238E27FC236}">
                <a16:creationId xmlns:a16="http://schemas.microsoft.com/office/drawing/2014/main" id="{E74DF088-07CA-C1E9-CD0D-97931396C79F}"/>
              </a:ext>
            </a:extLst>
          </p:cNvPr>
          <p:cNvSpPr>
            <a:spLocks noGrp="1"/>
          </p:cNvSpPr>
          <p:nvPr>
            <p:ph type="subTitle" idx="1"/>
          </p:nvPr>
        </p:nvSpPr>
        <p:spPr>
          <a:xfrm>
            <a:off x="1382713" y="1226127"/>
            <a:ext cx="6400800" cy="2667000"/>
          </a:xfrm>
        </p:spPr>
        <p:txBody>
          <a:bodyPr>
            <a:normAutofit/>
          </a:bodyPr>
          <a:lstStyle/>
          <a:p>
            <a:pPr marL="342900" indent="-342900">
              <a:buFont typeface="+mj-lt"/>
              <a:buAutoNum type="arabicPeriod"/>
            </a:pPr>
            <a:r>
              <a:rPr lang="en-US" dirty="0">
                <a:solidFill>
                  <a:schemeClr val="bg2">
                    <a:lumMod val="10000"/>
                  </a:schemeClr>
                </a:solidFill>
              </a:rPr>
              <a:t>Your retirement will be reviewed by an analyst</a:t>
            </a:r>
          </a:p>
          <a:p>
            <a:pPr marL="342900" indent="-342900">
              <a:buFont typeface="+mj-lt"/>
              <a:buAutoNum type="arabicPeriod"/>
            </a:pPr>
            <a:r>
              <a:rPr lang="en-US" dirty="0">
                <a:solidFill>
                  <a:schemeClr val="bg2">
                    <a:lumMod val="10000"/>
                  </a:schemeClr>
                </a:solidFill>
              </a:rPr>
              <a:t>You will be notified by email if additional information is required – send additional documents as needed</a:t>
            </a:r>
          </a:p>
          <a:p>
            <a:pPr marL="342900" indent="-342900">
              <a:buFont typeface="+mj-lt"/>
              <a:buAutoNum type="arabicPeriod"/>
            </a:pPr>
            <a:r>
              <a:rPr lang="en-US" dirty="0">
                <a:solidFill>
                  <a:schemeClr val="bg2">
                    <a:lumMod val="10000"/>
                  </a:schemeClr>
                </a:solidFill>
              </a:rPr>
              <a:t>You will be notified by email when your application is approved for retirement</a:t>
            </a:r>
          </a:p>
          <a:p>
            <a:pPr marL="742950" lvl="1" indent="-285750" algn="l">
              <a:buFont typeface="Arial" panose="020B0604020202020204" pitchFamily="34" charset="0"/>
              <a:buChar char="•"/>
            </a:pPr>
            <a:endParaRPr lang="en-US" dirty="0">
              <a:solidFill>
                <a:schemeClr val="bg2">
                  <a:lumMod val="10000"/>
                </a:schemeClr>
              </a:solidFill>
            </a:endParaRPr>
          </a:p>
          <a:p>
            <a:pPr marL="742950" lvl="1" indent="-285750" algn="l">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3224878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35E55-D6AB-5348-18D1-FC6CB1A7475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745C06E-61BA-99D0-A02F-416AC6E5D230}"/>
              </a:ext>
            </a:extLst>
          </p:cNvPr>
          <p:cNvSpPr>
            <a:spLocks noGrp="1"/>
          </p:cNvSpPr>
          <p:nvPr>
            <p:ph type="ctrTitle"/>
          </p:nvPr>
        </p:nvSpPr>
        <p:spPr>
          <a:xfrm>
            <a:off x="685800" y="526473"/>
            <a:ext cx="7772400" cy="387928"/>
          </a:xfrm>
        </p:spPr>
        <p:txBody>
          <a:bodyPr>
            <a:normAutofit fontScale="90000"/>
          </a:bodyPr>
          <a:lstStyle/>
          <a:p>
            <a:r>
              <a:rPr lang="en-US" dirty="0"/>
              <a:t>Applying for Retirement </a:t>
            </a:r>
            <a:br>
              <a:rPr lang="en-US" dirty="0"/>
            </a:br>
            <a:endParaRPr lang="en-US" sz="2000" dirty="0"/>
          </a:p>
        </p:txBody>
      </p:sp>
      <p:sp>
        <p:nvSpPr>
          <p:cNvPr id="8" name="Subtitle 7">
            <a:extLst>
              <a:ext uri="{FF2B5EF4-FFF2-40B4-BE49-F238E27FC236}">
                <a16:creationId xmlns:a16="http://schemas.microsoft.com/office/drawing/2014/main" id="{B8872A7F-9379-D147-B70F-E668723480FD}"/>
              </a:ext>
            </a:extLst>
          </p:cNvPr>
          <p:cNvSpPr>
            <a:spLocks noGrp="1"/>
          </p:cNvSpPr>
          <p:nvPr>
            <p:ph type="subTitle" idx="1"/>
          </p:nvPr>
        </p:nvSpPr>
        <p:spPr>
          <a:xfrm>
            <a:off x="1382713" y="1226127"/>
            <a:ext cx="6400800" cy="2667000"/>
          </a:xfrm>
        </p:spPr>
        <p:txBody>
          <a:bodyPr>
            <a:normAutofit/>
          </a:bodyPr>
          <a:lstStyle/>
          <a:p>
            <a:r>
              <a:rPr lang="en-US" dirty="0">
                <a:solidFill>
                  <a:schemeClr val="bg2">
                    <a:lumMod val="10000"/>
                  </a:schemeClr>
                </a:solidFill>
              </a:rPr>
              <a:t>While you wait….</a:t>
            </a:r>
          </a:p>
          <a:p>
            <a:pPr marL="285750" indent="-285750">
              <a:buFont typeface="Arial" panose="020B0604020202020204" pitchFamily="34" charset="0"/>
              <a:buChar char="•"/>
            </a:pPr>
            <a:r>
              <a:rPr lang="en-US" dirty="0">
                <a:solidFill>
                  <a:schemeClr val="bg2">
                    <a:lumMod val="10000"/>
                  </a:schemeClr>
                </a:solidFill>
              </a:rPr>
              <a:t>Review options for your NC Supplemental Retirement accounts, if applicable – NC 401(K)Plan and/or NC 457 Plan</a:t>
            </a:r>
          </a:p>
          <a:p>
            <a:pPr marL="285750" indent="-285750">
              <a:buFont typeface="Arial" panose="020B0604020202020204" pitchFamily="34" charset="0"/>
              <a:buChar char="•"/>
            </a:pPr>
            <a:r>
              <a:rPr lang="en-US" dirty="0">
                <a:solidFill>
                  <a:schemeClr val="bg2">
                    <a:lumMod val="10000"/>
                  </a:schemeClr>
                </a:solidFill>
              </a:rPr>
              <a:t>Visit myNCRetirment.gov and click the Retirees tab to learn more about other benefits, such as Supplemental Insurance options (dental, vision, identity theft protection)</a:t>
            </a:r>
          </a:p>
          <a:p>
            <a:pPr marL="285750" indent="-285750">
              <a:buFont typeface="Arial" panose="020B0604020202020204" pitchFamily="34" charset="0"/>
              <a:buChar char="•"/>
            </a:pPr>
            <a:r>
              <a:rPr lang="en-US" dirty="0">
                <a:solidFill>
                  <a:schemeClr val="bg2">
                    <a:lumMod val="10000"/>
                  </a:schemeClr>
                </a:solidFill>
              </a:rPr>
              <a:t>Visit the State Health Plan website (shpnc.org) to review retirement healthcare options, if applicable</a:t>
            </a:r>
          </a:p>
          <a:p>
            <a:pPr marL="742950" lvl="1" indent="-285750" algn="l">
              <a:buFont typeface="Arial" panose="020B0604020202020204" pitchFamily="34" charset="0"/>
              <a:buChar char="•"/>
            </a:pPr>
            <a:endParaRPr lang="en-US" dirty="0">
              <a:solidFill>
                <a:schemeClr val="bg2">
                  <a:lumMod val="10000"/>
                </a:schemeClr>
              </a:solidFill>
            </a:endParaRPr>
          </a:p>
          <a:p>
            <a:pPr marL="742950" lvl="1" indent="-285750" algn="l">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3119890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B5E61-D8E1-59B1-29C3-E11F9A73B93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03B5041-C12A-31F5-0AEB-4673C409007A}"/>
              </a:ext>
            </a:extLst>
          </p:cNvPr>
          <p:cNvSpPr>
            <a:spLocks noGrp="1"/>
          </p:cNvSpPr>
          <p:nvPr>
            <p:ph type="ctrTitle"/>
          </p:nvPr>
        </p:nvSpPr>
        <p:spPr>
          <a:xfrm>
            <a:off x="685800" y="526473"/>
            <a:ext cx="7772400" cy="387928"/>
          </a:xfrm>
        </p:spPr>
        <p:txBody>
          <a:bodyPr>
            <a:normAutofit fontScale="90000"/>
          </a:bodyPr>
          <a:lstStyle/>
          <a:p>
            <a:r>
              <a:rPr lang="en-US" dirty="0"/>
              <a:t>Applying for Retirement </a:t>
            </a:r>
            <a:br>
              <a:rPr lang="en-US" dirty="0"/>
            </a:br>
            <a:endParaRPr lang="en-US" sz="2000" dirty="0"/>
          </a:p>
        </p:txBody>
      </p:sp>
      <p:sp>
        <p:nvSpPr>
          <p:cNvPr id="8" name="Subtitle 7">
            <a:extLst>
              <a:ext uri="{FF2B5EF4-FFF2-40B4-BE49-F238E27FC236}">
                <a16:creationId xmlns:a16="http://schemas.microsoft.com/office/drawing/2014/main" id="{C6B00CA8-4F46-B068-F4DD-52E1A205169D}"/>
              </a:ext>
            </a:extLst>
          </p:cNvPr>
          <p:cNvSpPr>
            <a:spLocks noGrp="1"/>
          </p:cNvSpPr>
          <p:nvPr>
            <p:ph type="subTitle" idx="1"/>
          </p:nvPr>
        </p:nvSpPr>
        <p:spPr>
          <a:xfrm>
            <a:off x="1382713" y="1226127"/>
            <a:ext cx="6400800" cy="2667000"/>
          </a:xfrm>
        </p:spPr>
        <p:txBody>
          <a:bodyPr>
            <a:normAutofit fontScale="92500" lnSpcReduction="10000"/>
          </a:bodyPr>
          <a:lstStyle/>
          <a:p>
            <a:pPr marL="285750" indent="-285750">
              <a:buFont typeface="Arial" panose="020B0604020202020204" pitchFamily="34" charset="0"/>
              <a:buChar char="•"/>
            </a:pPr>
            <a:r>
              <a:rPr lang="en-US" dirty="0">
                <a:solidFill>
                  <a:schemeClr val="bg2">
                    <a:lumMod val="10000"/>
                  </a:schemeClr>
                </a:solidFill>
              </a:rPr>
              <a:t>Retirement Approval</a:t>
            </a:r>
          </a:p>
          <a:p>
            <a:pPr marL="742950" lvl="1" indent="-285750" algn="l">
              <a:buFont typeface="Arial" panose="020B0604020202020204" pitchFamily="34" charset="0"/>
              <a:buChar char="•"/>
            </a:pPr>
            <a:r>
              <a:rPr lang="en-US" dirty="0">
                <a:solidFill>
                  <a:schemeClr val="bg2">
                    <a:lumMod val="10000"/>
                  </a:schemeClr>
                </a:solidFill>
              </a:rPr>
              <a:t>Congratulations! Your Retirement Online application has been approved – if the Retirement Systems has received and acknowledged instructions, your first retirement payment will be issued by direct deposit</a:t>
            </a:r>
          </a:p>
          <a:p>
            <a:pPr marL="285750" indent="-285750">
              <a:buFont typeface="Arial" panose="020B0604020202020204" pitchFamily="34" charset="0"/>
              <a:buChar char="•"/>
            </a:pPr>
            <a:r>
              <a:rPr lang="en-US" dirty="0">
                <a:solidFill>
                  <a:schemeClr val="bg2">
                    <a:lumMod val="10000"/>
                  </a:schemeClr>
                </a:solidFill>
              </a:rPr>
              <a:t>Health Benefit Decisions</a:t>
            </a:r>
          </a:p>
          <a:p>
            <a:pPr marL="742950" lvl="1" indent="-285750" algn="l">
              <a:buFont typeface="Arial" panose="020B0604020202020204" pitchFamily="34" charset="0"/>
              <a:buChar char="•"/>
            </a:pPr>
            <a:r>
              <a:rPr lang="en-US" dirty="0">
                <a:solidFill>
                  <a:schemeClr val="bg2">
                    <a:lumMod val="10000"/>
                  </a:schemeClr>
                </a:solidFill>
              </a:rPr>
              <a:t>You will receive information about auto-enrollment in the State Health Plan, if applicable</a:t>
            </a:r>
          </a:p>
          <a:p>
            <a:pPr marL="742950" lvl="1" indent="-285750" algn="l">
              <a:buFont typeface="Arial" panose="020B0604020202020204" pitchFamily="34" charset="0"/>
              <a:buChar char="•"/>
            </a:pPr>
            <a:r>
              <a:rPr lang="en-US" dirty="0">
                <a:solidFill>
                  <a:schemeClr val="bg2">
                    <a:lumMod val="10000"/>
                  </a:schemeClr>
                </a:solidFill>
              </a:rPr>
              <a:t>You will have 30 days to make changes to your plan coverage and dependents</a:t>
            </a:r>
          </a:p>
          <a:p>
            <a:pPr marL="742950" lvl="1" indent="-285750" algn="l">
              <a:buFont typeface="Arial" panose="020B0604020202020204" pitchFamily="34" charset="0"/>
              <a:buChar char="•"/>
            </a:pPr>
            <a:r>
              <a:rPr lang="en-US" dirty="0">
                <a:solidFill>
                  <a:schemeClr val="bg2">
                    <a:lumMod val="10000"/>
                  </a:schemeClr>
                </a:solidFill>
              </a:rPr>
              <a:t>You will receive information about supplemental benefits (dental, vision and identity theft protection) offered through Pierce Insurance</a:t>
            </a:r>
          </a:p>
          <a:p>
            <a:pPr marL="742950" lvl="1" indent="-285750" algn="l">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1932760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DF4D6-C5E4-8EDE-BCF8-C4F89562DBA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4C09BCD-7E54-142A-4B34-E4043A06D200}"/>
              </a:ext>
            </a:extLst>
          </p:cNvPr>
          <p:cNvSpPr>
            <a:spLocks noGrp="1"/>
          </p:cNvSpPr>
          <p:nvPr>
            <p:ph type="ctrTitle"/>
          </p:nvPr>
        </p:nvSpPr>
        <p:spPr>
          <a:xfrm>
            <a:off x="685800" y="526473"/>
            <a:ext cx="7772400" cy="387928"/>
          </a:xfrm>
        </p:spPr>
        <p:txBody>
          <a:bodyPr>
            <a:normAutofit fontScale="90000"/>
          </a:bodyPr>
          <a:lstStyle/>
          <a:p>
            <a:r>
              <a:rPr lang="en-US" dirty="0"/>
              <a:t>Need to Know</a:t>
            </a:r>
            <a:br>
              <a:rPr lang="en-US" dirty="0"/>
            </a:br>
            <a:endParaRPr lang="en-US" sz="2000" dirty="0"/>
          </a:p>
        </p:txBody>
      </p:sp>
      <p:sp>
        <p:nvSpPr>
          <p:cNvPr id="8" name="Subtitle 7">
            <a:extLst>
              <a:ext uri="{FF2B5EF4-FFF2-40B4-BE49-F238E27FC236}">
                <a16:creationId xmlns:a16="http://schemas.microsoft.com/office/drawing/2014/main" id="{0C2159F1-FD13-FCCB-8BC7-911C263B49EC}"/>
              </a:ext>
            </a:extLst>
          </p:cNvPr>
          <p:cNvSpPr>
            <a:spLocks noGrp="1"/>
          </p:cNvSpPr>
          <p:nvPr>
            <p:ph type="subTitle" idx="1"/>
          </p:nvPr>
        </p:nvSpPr>
        <p:spPr>
          <a:xfrm>
            <a:off x="1382713" y="914401"/>
            <a:ext cx="6400800" cy="2978726"/>
          </a:xfrm>
        </p:spPr>
        <p:txBody>
          <a:bodyPr>
            <a:normAutofit fontScale="92500"/>
          </a:bodyPr>
          <a:lstStyle/>
          <a:p>
            <a:pPr marL="285750" indent="-285750">
              <a:buFont typeface="Arial" panose="020B0604020202020204" pitchFamily="34" charset="0"/>
              <a:buChar char="•"/>
            </a:pPr>
            <a:r>
              <a:rPr lang="en-US" dirty="0">
                <a:solidFill>
                  <a:schemeClr val="bg2">
                    <a:lumMod val="10000"/>
                  </a:schemeClr>
                </a:solidFill>
              </a:rPr>
              <a:t>If you need to change your retirement date after submitting Step 1, you will need to cancel and restart your application – </a:t>
            </a:r>
            <a:r>
              <a:rPr lang="en-US" b="1" dirty="0">
                <a:solidFill>
                  <a:schemeClr val="bg2">
                    <a:lumMod val="10000"/>
                  </a:schemeClr>
                </a:solidFill>
              </a:rPr>
              <a:t>you must call the Retirement System to cancel your application</a:t>
            </a:r>
            <a:endParaRPr lang="en-US" dirty="0">
              <a:solidFill>
                <a:schemeClr val="bg2">
                  <a:lumMod val="10000"/>
                </a:schemeClr>
              </a:solidFill>
            </a:endParaRPr>
          </a:p>
          <a:p>
            <a:pPr marL="285750" indent="-285750">
              <a:buFont typeface="Arial" panose="020B0604020202020204" pitchFamily="34" charset="0"/>
              <a:buChar char="•"/>
            </a:pPr>
            <a:r>
              <a:rPr lang="en-US" dirty="0">
                <a:solidFill>
                  <a:schemeClr val="bg2">
                    <a:lumMod val="10000"/>
                  </a:schemeClr>
                </a:solidFill>
              </a:rPr>
              <a:t>If you change your address during Step 1, ORBIT will update your mailing address, not your payment address – you may update your payment address in ORBIT after your application is approved</a:t>
            </a:r>
          </a:p>
          <a:p>
            <a:pPr marL="285750" indent="-285750">
              <a:buFont typeface="Arial" panose="020B0604020202020204" pitchFamily="34" charset="0"/>
              <a:buChar char="•"/>
            </a:pPr>
            <a:r>
              <a:rPr lang="en-US" dirty="0">
                <a:solidFill>
                  <a:schemeClr val="bg2">
                    <a:lumMod val="10000"/>
                  </a:schemeClr>
                </a:solidFill>
              </a:rPr>
              <a:t>Completing Step 1 does not guarantee retirement eligibility</a:t>
            </a:r>
          </a:p>
          <a:p>
            <a:pPr marL="285750" indent="-285750">
              <a:buFont typeface="Arial" panose="020B0604020202020204" pitchFamily="34" charset="0"/>
              <a:buChar char="•"/>
            </a:pPr>
            <a:r>
              <a:rPr lang="en-US" dirty="0">
                <a:solidFill>
                  <a:schemeClr val="bg2">
                    <a:lumMod val="10000"/>
                  </a:schemeClr>
                </a:solidFill>
              </a:rPr>
              <a:t>It will take at least 45 days for analysts to process your information</a:t>
            </a:r>
          </a:p>
          <a:p>
            <a:pPr marL="285750" indent="-285750">
              <a:buFont typeface="Arial" panose="020B0604020202020204" pitchFamily="34" charset="0"/>
              <a:buChar char="•"/>
            </a:pPr>
            <a:r>
              <a:rPr lang="en-US" dirty="0">
                <a:solidFill>
                  <a:schemeClr val="bg2">
                    <a:lumMod val="10000"/>
                  </a:schemeClr>
                </a:solidFill>
              </a:rPr>
              <a:t>If you changed your name or date of birth in Step 1, you must submit a government-issued proof of age and legal name in Step 3, Part 3 – driver’s license, birth certificate, passport, or state, federal, or miliary identification</a:t>
            </a:r>
          </a:p>
          <a:p>
            <a:pPr marL="285750" indent="-285750">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2103983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8AC37-C62A-7633-DE75-26A2A2BCF0F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9A2E2C9-2862-BD86-3A55-DD7FFB59580C}"/>
              </a:ext>
            </a:extLst>
          </p:cNvPr>
          <p:cNvSpPr>
            <a:spLocks noGrp="1"/>
          </p:cNvSpPr>
          <p:nvPr>
            <p:ph type="ctrTitle"/>
          </p:nvPr>
        </p:nvSpPr>
        <p:spPr>
          <a:xfrm>
            <a:off x="685800" y="526473"/>
            <a:ext cx="7772400" cy="387928"/>
          </a:xfrm>
        </p:spPr>
        <p:txBody>
          <a:bodyPr>
            <a:normAutofit fontScale="90000"/>
          </a:bodyPr>
          <a:lstStyle/>
          <a:p>
            <a:r>
              <a:rPr lang="en-US" dirty="0"/>
              <a:t>Need to Know</a:t>
            </a:r>
            <a:br>
              <a:rPr lang="en-US" dirty="0"/>
            </a:br>
            <a:endParaRPr lang="en-US" sz="2000" dirty="0"/>
          </a:p>
        </p:txBody>
      </p:sp>
      <p:sp>
        <p:nvSpPr>
          <p:cNvPr id="8" name="Subtitle 7">
            <a:extLst>
              <a:ext uri="{FF2B5EF4-FFF2-40B4-BE49-F238E27FC236}">
                <a16:creationId xmlns:a16="http://schemas.microsoft.com/office/drawing/2014/main" id="{8D53485D-A034-4B8A-4C34-7BB6D2C2D185}"/>
              </a:ext>
            </a:extLst>
          </p:cNvPr>
          <p:cNvSpPr>
            <a:spLocks noGrp="1"/>
          </p:cNvSpPr>
          <p:nvPr>
            <p:ph type="subTitle" idx="1"/>
          </p:nvPr>
        </p:nvSpPr>
        <p:spPr>
          <a:xfrm>
            <a:off x="1382713" y="914401"/>
            <a:ext cx="6400800" cy="2978726"/>
          </a:xfrm>
        </p:spPr>
        <p:txBody>
          <a:bodyPr>
            <a:normAutofit lnSpcReduction="10000"/>
          </a:bodyPr>
          <a:lstStyle/>
          <a:p>
            <a:pPr marL="285750" indent="-285750">
              <a:buFont typeface="Arial" panose="020B0604020202020204" pitchFamily="34" charset="0"/>
              <a:buChar char="•"/>
            </a:pPr>
            <a:r>
              <a:rPr lang="en-US" dirty="0">
                <a:solidFill>
                  <a:schemeClr val="bg2">
                    <a:lumMod val="10000"/>
                  </a:schemeClr>
                </a:solidFill>
              </a:rPr>
              <a:t>If you changed your Social Security Number in Step 1, you must submit government –issued proof of your Social Security Number in Step 3, Part 3 </a:t>
            </a:r>
          </a:p>
          <a:p>
            <a:pPr marL="285750" indent="-285750">
              <a:buFont typeface="Arial" panose="020B0604020202020204" pitchFamily="34" charset="0"/>
              <a:buChar char="•"/>
            </a:pPr>
            <a:r>
              <a:rPr lang="en-US" dirty="0">
                <a:solidFill>
                  <a:schemeClr val="bg2">
                    <a:lumMod val="10000"/>
                  </a:schemeClr>
                </a:solidFill>
              </a:rPr>
              <a:t>Log in to ORBIT at any time and click Apply for Retirement Online to view your current retirement status – your status will only update when there is a change made on your account</a:t>
            </a:r>
          </a:p>
          <a:p>
            <a:pPr marL="285750" indent="-285750">
              <a:buFont typeface="Arial" panose="020B0604020202020204" pitchFamily="34" charset="0"/>
              <a:buChar char="•"/>
            </a:pPr>
            <a:r>
              <a:rPr lang="en-US" dirty="0">
                <a:solidFill>
                  <a:schemeClr val="bg2">
                    <a:lumMod val="10000"/>
                  </a:schemeClr>
                </a:solidFill>
              </a:rPr>
              <a:t>*Please consult a financial and tax advisor because you will be in a different tax bracket when you retire*</a:t>
            </a:r>
          </a:p>
          <a:p>
            <a:pPr marL="285750" indent="-285750">
              <a:buFont typeface="Arial" panose="020B0604020202020204" pitchFamily="34" charset="0"/>
              <a:buChar char="•"/>
            </a:pPr>
            <a:r>
              <a:rPr lang="en-US" dirty="0">
                <a:solidFill>
                  <a:schemeClr val="bg2">
                    <a:lumMod val="10000"/>
                  </a:schemeClr>
                </a:solidFill>
              </a:rPr>
              <a:t>Once you retire, you will no longer be contributing to LGERS</a:t>
            </a:r>
          </a:p>
          <a:p>
            <a:pPr marL="285750" indent="-285750">
              <a:buFont typeface="Arial" panose="020B0604020202020204" pitchFamily="34" charset="0"/>
              <a:buChar char="•"/>
            </a:pPr>
            <a:r>
              <a:rPr lang="en-US" dirty="0">
                <a:solidFill>
                  <a:schemeClr val="bg2">
                    <a:lumMod val="10000"/>
                  </a:schemeClr>
                </a:solidFill>
              </a:rPr>
              <a:t>Consult with Human Resources (payroll) PRIOR to officially retiring to help determine what your final paycheck will be (Ex- should you make a one-time NC 401(K) contribution to avoid </a:t>
            </a:r>
            <a:r>
              <a:rPr lang="en-US">
                <a:solidFill>
                  <a:schemeClr val="bg2">
                    <a:lumMod val="10000"/>
                  </a:schemeClr>
                </a:solidFill>
              </a:rPr>
              <a:t>heavy taxation?)</a:t>
            </a:r>
            <a:endParaRPr lang="en-US" dirty="0">
              <a:solidFill>
                <a:schemeClr val="bg2">
                  <a:lumMod val="10000"/>
                </a:schemeClr>
              </a:solidFill>
            </a:endParaRPr>
          </a:p>
          <a:p>
            <a:pPr marL="285750" indent="-285750">
              <a:buFont typeface="Arial" panose="020B0604020202020204" pitchFamily="34" charset="0"/>
              <a:buChar char="•"/>
            </a:pPr>
            <a:endParaRPr lang="en-US" dirty="0">
              <a:solidFill>
                <a:schemeClr val="bg2">
                  <a:lumMod val="10000"/>
                </a:schemeClr>
              </a:solidFill>
            </a:endParaRP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828246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540BC-B1F0-BC16-4981-B57DF817A82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0C825DC-0A56-8FEE-272A-B7BB8AB4CF68}"/>
              </a:ext>
            </a:extLst>
          </p:cNvPr>
          <p:cNvPicPr>
            <a:picLocks noGrp="1" noChangeAspect="1"/>
          </p:cNvPicPr>
          <p:nvPr>
            <p:ph sz="quarter" idx="14"/>
          </p:nvPr>
        </p:nvPicPr>
        <p:blipFill>
          <a:blip r:embed="rId2"/>
          <a:stretch>
            <a:fillRect/>
          </a:stretch>
        </p:blipFill>
        <p:spPr>
          <a:xfrm>
            <a:off x="4242583" y="548443"/>
            <a:ext cx="4244975" cy="3772435"/>
          </a:xfrm>
        </p:spPr>
      </p:pic>
      <p:sp>
        <p:nvSpPr>
          <p:cNvPr id="7" name="Title 6">
            <a:extLst>
              <a:ext uri="{FF2B5EF4-FFF2-40B4-BE49-F238E27FC236}">
                <a16:creationId xmlns:a16="http://schemas.microsoft.com/office/drawing/2014/main" id="{EEF1D2BA-6652-22BA-8D54-0E95FCDA9B49}"/>
              </a:ext>
            </a:extLst>
          </p:cNvPr>
          <p:cNvSpPr>
            <a:spLocks noGrp="1"/>
          </p:cNvSpPr>
          <p:nvPr>
            <p:ph type="title"/>
          </p:nvPr>
        </p:nvSpPr>
        <p:spPr/>
        <p:txBody>
          <a:bodyPr>
            <a:normAutofit/>
          </a:bodyPr>
          <a:lstStyle/>
          <a:p>
            <a:r>
              <a:rPr lang="en-US" dirty="0">
                <a:solidFill>
                  <a:schemeClr val="bg2">
                    <a:lumMod val="10000"/>
                  </a:schemeClr>
                </a:solidFill>
              </a:rPr>
              <a:t>CONGRATULATIONS!</a:t>
            </a:r>
            <a:br>
              <a:rPr lang="en-US" dirty="0"/>
            </a:br>
            <a:endParaRPr lang="en-US" sz="2000" dirty="0"/>
          </a:p>
        </p:txBody>
      </p:sp>
      <p:sp>
        <p:nvSpPr>
          <p:cNvPr id="8" name="Subtitle 7">
            <a:extLst>
              <a:ext uri="{FF2B5EF4-FFF2-40B4-BE49-F238E27FC236}">
                <a16:creationId xmlns:a16="http://schemas.microsoft.com/office/drawing/2014/main" id="{643DA6A8-2A81-4F67-A672-1D8F9E36308D}"/>
              </a:ext>
            </a:extLst>
          </p:cNvPr>
          <p:cNvSpPr>
            <a:spLocks noGrp="1"/>
          </p:cNvSpPr>
          <p:nvPr>
            <p:ph type="body" idx="1"/>
          </p:nvPr>
        </p:nvSpPr>
        <p:spPr>
          <a:xfrm>
            <a:off x="567025" y="1953492"/>
            <a:ext cx="3270684" cy="1950026"/>
          </a:xfrm>
        </p:spPr>
        <p:txBody>
          <a:bodyPr>
            <a:normAutofit/>
          </a:bodyPr>
          <a:lstStyle/>
          <a:p>
            <a:r>
              <a:rPr lang="en-US" dirty="0">
                <a:solidFill>
                  <a:schemeClr val="bg2">
                    <a:lumMod val="10000"/>
                  </a:schemeClr>
                </a:solidFill>
              </a:rPr>
              <a:t>Retiring from a career in law enforcement is </a:t>
            </a:r>
            <a:r>
              <a:rPr lang="en-US">
                <a:solidFill>
                  <a:schemeClr val="bg2">
                    <a:lumMod val="10000"/>
                  </a:schemeClr>
                </a:solidFill>
              </a:rPr>
              <a:t>worth celebrating. </a:t>
            </a:r>
            <a:r>
              <a:rPr lang="en-US" dirty="0">
                <a:solidFill>
                  <a:schemeClr val="bg2">
                    <a:lumMod val="10000"/>
                  </a:schemeClr>
                </a:solidFill>
              </a:rPr>
              <a:t>You should be proud of yourself, the things you have accomplished and the people you have helped. Thank you for your service! Enjoy your retirement </a:t>
            </a:r>
            <a:r>
              <a:rPr lang="en-US" dirty="0">
                <a:solidFill>
                  <a:schemeClr val="bg2">
                    <a:lumMod val="10000"/>
                  </a:schemeClr>
                </a:solidFill>
                <a:sym typeface="Wingdings" panose="05000000000000000000" pitchFamily="2" charset="2"/>
              </a:rPr>
              <a:t></a:t>
            </a:r>
            <a:endParaRPr lang="en-US" dirty="0">
              <a:solidFill>
                <a:schemeClr val="bg2">
                  <a:lumMod val="10000"/>
                </a:schemeClr>
              </a:solidFill>
            </a:endParaRPr>
          </a:p>
        </p:txBody>
      </p:sp>
      <p:sp>
        <p:nvSpPr>
          <p:cNvPr id="2" name="Text Placeholder 1">
            <a:extLst>
              <a:ext uri="{FF2B5EF4-FFF2-40B4-BE49-F238E27FC236}">
                <a16:creationId xmlns:a16="http://schemas.microsoft.com/office/drawing/2014/main" id="{55BB72A6-4193-9A3A-2D2C-EA268B37970C}"/>
              </a:ext>
            </a:extLst>
          </p:cNvPr>
          <p:cNvSpPr>
            <a:spLocks noGrp="1"/>
          </p:cNvSpPr>
          <p:nvPr>
            <p:ph type="body" sz="quarter" idx="3"/>
          </p:nvPr>
        </p:nvSpPr>
        <p:spPr>
          <a:xfrm>
            <a:off x="1108364" y="1239982"/>
            <a:ext cx="1909557" cy="443346"/>
          </a:xfrm>
        </p:spPr>
        <p:txBody>
          <a:bodyPr>
            <a:normAutofit/>
          </a:bodyPr>
          <a:lstStyle/>
          <a:p>
            <a:pPr algn="ctr"/>
            <a:r>
              <a:rPr lang="en-US" dirty="0">
                <a:solidFill>
                  <a:schemeClr val="tx1"/>
                </a:solidFill>
              </a:rPr>
              <a:t>You made it!</a:t>
            </a:r>
          </a:p>
        </p:txBody>
      </p:sp>
      <p:sp>
        <p:nvSpPr>
          <p:cNvPr id="9" name="Contact Footer"/>
          <p:cNvSpPr txBox="1"/>
          <p:nvPr/>
        </p:nvSpPr>
        <p:spPr>
          <a:xfrm>
            <a:off x="228600" y="4754880"/>
            <a:ext cx="8686800" cy="292608"/>
          </a:xfrm>
          <a:prstGeom prst="rect">
            <a:avLst/>
          </a:prstGeom>
          <a:noFill/>
        </p:spPr>
        <p:txBody>
          <a:bodyPr wrap="square" lIns="0" tIns="0" rIns="0" bIns="0" anchor="ctr">
            <a:noAutofit/>
          </a:bodyPr>
          <a:lstStyle/>
          <a:p>
            <a:pPr algn="l">
              <a:lnSpc>
                <a:spcPct val="100000"/>
              </a:lnSpc>
              <a:spcBef>
                <a:spcPts val="0"/>
              </a:spcBef>
              <a:spcAft>
                <a:spcPts val="0"/>
              </a:spcAft>
            </a:pPr>
            <a:r>
              <a:rPr lang="fr-FR" sz="1200" b="1">
                <a:solidFill>
                  <a:srgbClr val="00467F"/>
                </a:solidFill>
              </a:rPr>
              <a:t>Lesley Kirkman | LMK Retirement Solutions, LLC | 919-491-2554</a:t>
            </a:r>
            <a:endParaRPr sz="650">
              <a:solidFill>
                <a:srgbClr val="555555"/>
              </a:solidFill>
            </a:endParaRPr>
          </a:p>
        </p:txBody>
      </p:sp>
    </p:spTree>
    <p:extLst>
      <p:ext uri="{BB962C8B-B14F-4D97-AF65-F5344CB8AC3E}">
        <p14:creationId xmlns:p14="http://schemas.microsoft.com/office/powerpoint/2010/main" val="3864361888"/>
      </p:ext>
    </p:extLst>
  </p:cSld>
  <p:clrMapOvr>
    <a:masterClrMapping/>
  </p:clrMapOvr>
</p:sld>
</file>

<file path=ppt/theme/theme1.xml><?xml version="1.0" encoding="utf-8"?>
<a:theme xmlns:a="http://schemas.openxmlformats.org/drawingml/2006/main" name="Office Theme">
  <a:themeElements>
    <a:clrScheme name="City of Durham">
      <a:dk1>
        <a:srgbClr val="00467F"/>
      </a:dk1>
      <a:lt1>
        <a:sysClr val="window" lastClr="FFFFFF"/>
      </a:lt1>
      <a:dk2>
        <a:srgbClr val="00467F"/>
      </a:dk2>
      <a:lt2>
        <a:srgbClr val="DDDEDD"/>
      </a:lt2>
      <a:accent1>
        <a:srgbClr val="00467F"/>
      </a:accent1>
      <a:accent2>
        <a:srgbClr val="EF3D42"/>
      </a:accent2>
      <a:accent3>
        <a:srgbClr val="FFD24E"/>
      </a:accent3>
      <a:accent4>
        <a:srgbClr val="B9212F"/>
      </a:accent4>
      <a:accent5>
        <a:srgbClr val="DAAE3E"/>
      </a:accent5>
      <a:accent6>
        <a:srgbClr val="141313"/>
      </a:accent6>
      <a:hlink>
        <a:srgbClr val="EF3D42"/>
      </a:hlink>
      <a:folHlink>
        <a:srgbClr val="FFD24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42645</TotalTime>
  <Words>2946</Words>
  <Application>Microsoft Office PowerPoint</Application>
  <PresentationFormat>On-screen Show (16:9)</PresentationFormat>
  <Paragraphs>218</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Wingdings</vt:lpstr>
      <vt:lpstr>Office Theme</vt:lpstr>
      <vt:lpstr>Applying for Retirement </vt:lpstr>
      <vt:lpstr>Applying for Retirement 90-120 Days Before Your Retirement Date (which must be the first day of the month) </vt:lpstr>
      <vt:lpstr>Applying for Retirement </vt:lpstr>
      <vt:lpstr>Applying for Retirement </vt:lpstr>
      <vt:lpstr>Applying for Retirement </vt:lpstr>
      <vt:lpstr>Applying for Retirement  City Human Resources (between Step 1 and Step 2 with the Retirement System)</vt:lpstr>
      <vt:lpstr>Applying for Retirement </vt:lpstr>
      <vt:lpstr>Applying for Retirement</vt:lpstr>
      <vt:lpstr>Applying for Retirement </vt:lpstr>
      <vt:lpstr>Applying for Retirement </vt:lpstr>
      <vt:lpstr>Applying for Retirement </vt:lpstr>
      <vt:lpstr>Applying for Retirement </vt:lpstr>
      <vt:lpstr>Applying for Retirement </vt:lpstr>
      <vt:lpstr>Applying for Retirement  </vt:lpstr>
      <vt:lpstr>Applying for Retirement  30-60 Days Before Your Retirement Date</vt:lpstr>
      <vt:lpstr>Applying for Retirement</vt:lpstr>
      <vt:lpstr>Applying for Retirement  </vt:lpstr>
      <vt:lpstr>Applying for Retirement  </vt:lpstr>
      <vt:lpstr>Applying for Retirement  </vt:lpstr>
      <vt:lpstr>Applying for Retirement  </vt:lpstr>
      <vt:lpstr>Applying for Retirement  </vt:lpstr>
      <vt:lpstr>Applying for Retirement  </vt:lpstr>
      <vt:lpstr>Applying for Retirement  </vt:lpstr>
      <vt:lpstr>Need to Know </vt:lpstr>
      <vt:lpstr>Need to Know </vt:lpstr>
      <vt:lpstr>CONGRATULATIONS! </vt:lpstr>
    </vt:vector>
  </TitlesOfParts>
  <Company>Barton Malow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Allie Balling</dc:creator>
  <cp:lastModifiedBy>Lesley Kirkman</cp:lastModifiedBy>
  <cp:revision>160</cp:revision>
  <dcterms:created xsi:type="dcterms:W3CDTF">2017-11-02T19:40:32Z</dcterms:created>
  <dcterms:modified xsi:type="dcterms:W3CDTF">2026-11-04T20:32:12Z</dcterms:modified>
</cp:coreProperties>
</file>